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278" r:id="rId2"/>
    <p:sldId id="268" r:id="rId3"/>
    <p:sldId id="297" r:id="rId4"/>
    <p:sldId id="259" r:id="rId5"/>
    <p:sldId id="293" r:id="rId6"/>
    <p:sldId id="270" r:id="rId7"/>
    <p:sldId id="272" r:id="rId8"/>
    <p:sldId id="273" r:id="rId9"/>
    <p:sldId id="291" r:id="rId10"/>
    <p:sldId id="260" r:id="rId11"/>
    <p:sldId id="282" r:id="rId12"/>
    <p:sldId id="292" r:id="rId13"/>
    <p:sldId id="290" r:id="rId14"/>
    <p:sldId id="269" r:id="rId15"/>
    <p:sldId id="294" r:id="rId16"/>
    <p:sldId id="295" r:id="rId17"/>
    <p:sldId id="296" r:id="rId18"/>
    <p:sldId id="298" r:id="rId19"/>
  </p:sldIdLst>
  <p:sldSz cx="9144000" cy="6858000" type="screen4x3"/>
  <p:notesSz cx="6858000" cy="9117013"/>
  <p:defaultTextStyle>
    <a:defPPr>
      <a:defRPr lang="en-US"/>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mber Rigney" initials="" lastIdx="9" clrIdx="0"/>
  <p:cmAuthor id="1" name="Katie Vignery" initial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D5"/>
    <a:srgbClr val="FFFFCB"/>
    <a:srgbClr val="FFFFC1"/>
    <a:srgbClr val="FFFFB7"/>
    <a:srgbClr val="FFFFA3"/>
    <a:srgbClr val="FFFF99"/>
    <a:srgbClr val="FF9900"/>
    <a:srgbClr val="99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89327" autoAdjust="0"/>
  </p:normalViewPr>
  <p:slideViewPr>
    <p:cSldViewPr>
      <p:cViewPr>
        <p:scale>
          <a:sx n="75" d="100"/>
          <a:sy n="75" d="100"/>
        </p:scale>
        <p:origin x="-1236" y="-78"/>
      </p:cViewPr>
      <p:guideLst>
        <p:guide orient="horz" pos="864"/>
        <p:guide orient="horz" pos="2592"/>
        <p:guide orient="horz" pos="3744"/>
        <p:guide pos="5424"/>
        <p:guide pos="336"/>
        <p:guide pos="307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348"/>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hdr" sz="quarter"/>
          </p:nvPr>
        </p:nvSpPr>
        <p:spPr bwMode="auto">
          <a:xfrm>
            <a:off x="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5843" name="Rectangle 3"/>
          <p:cNvSpPr>
            <a:spLocks noGrp="1" noChangeArrowheads="1"/>
          </p:cNvSpPr>
          <p:nvPr>
            <p:ph type="dt" sz="quarter" idx="1"/>
          </p:nvPr>
        </p:nvSpPr>
        <p:spPr bwMode="auto">
          <a:xfrm>
            <a:off x="388620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5844" name="Rectangle 4"/>
          <p:cNvSpPr>
            <a:spLocks noGrp="1" noChangeArrowheads="1"/>
          </p:cNvSpPr>
          <p:nvPr>
            <p:ph type="ftr" sz="quarter" idx="2"/>
          </p:nvPr>
        </p:nvSpPr>
        <p:spPr bwMode="auto">
          <a:xfrm>
            <a:off x="0" y="8661400"/>
            <a:ext cx="2971800" cy="4556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5845" name="Rectangle 5"/>
          <p:cNvSpPr>
            <a:spLocks noGrp="1" noChangeArrowheads="1"/>
          </p:cNvSpPr>
          <p:nvPr>
            <p:ph type="sldNum" sz="quarter" idx="3"/>
          </p:nvPr>
        </p:nvSpPr>
        <p:spPr bwMode="auto">
          <a:xfrm>
            <a:off x="3886200" y="8661400"/>
            <a:ext cx="2971800" cy="4556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591AC91-C06C-439C-8263-E2D1AD2B3EFA}"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706" name="Rectangle 2"/>
          <p:cNvSpPr>
            <a:spLocks noGrp="1" noChangeArrowheads="1"/>
          </p:cNvSpPr>
          <p:nvPr>
            <p:ph type="hdr" sz="quarter"/>
          </p:nvPr>
        </p:nvSpPr>
        <p:spPr bwMode="auto">
          <a:xfrm>
            <a:off x="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72707" name="Rectangle 3"/>
          <p:cNvSpPr>
            <a:spLocks noGrp="1" noChangeArrowheads="1"/>
          </p:cNvSpPr>
          <p:nvPr>
            <p:ph type="dt" idx="1"/>
          </p:nvPr>
        </p:nvSpPr>
        <p:spPr bwMode="auto">
          <a:xfrm>
            <a:off x="3884613"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72708" name="Rectangle 4"/>
          <p:cNvSpPr>
            <a:spLocks noRot="1" noChangeArrowheads="1" noTextEdit="1"/>
          </p:cNvSpPr>
          <p:nvPr>
            <p:ph type="sldImg" idx="2"/>
          </p:nvPr>
        </p:nvSpPr>
        <p:spPr bwMode="auto">
          <a:xfrm>
            <a:off x="1150938" y="684213"/>
            <a:ext cx="4557712" cy="3417887"/>
          </a:xfrm>
          <a:prstGeom prst="rect">
            <a:avLst/>
          </a:prstGeom>
          <a:noFill/>
          <a:ln w="9525">
            <a:solidFill>
              <a:srgbClr val="000000"/>
            </a:solidFill>
            <a:miter lim="800000"/>
            <a:headEnd/>
            <a:tailEnd/>
          </a:ln>
          <a:effectLst/>
        </p:spPr>
      </p:sp>
      <p:sp>
        <p:nvSpPr>
          <p:cNvPr id="72709" name="Rectangle 5"/>
          <p:cNvSpPr>
            <a:spLocks noGrp="1" noChangeArrowheads="1"/>
          </p:cNvSpPr>
          <p:nvPr>
            <p:ph type="body" sz="quarter" idx="3"/>
          </p:nvPr>
        </p:nvSpPr>
        <p:spPr bwMode="auto">
          <a:xfrm>
            <a:off x="685800" y="4330700"/>
            <a:ext cx="5486400" cy="4102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2710" name="Rectangle 6"/>
          <p:cNvSpPr>
            <a:spLocks noGrp="1" noChangeArrowheads="1"/>
          </p:cNvSpPr>
          <p:nvPr>
            <p:ph type="ftr" sz="quarter" idx="4"/>
          </p:nvPr>
        </p:nvSpPr>
        <p:spPr bwMode="auto">
          <a:xfrm>
            <a:off x="0" y="8659813"/>
            <a:ext cx="2971800" cy="4556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72711" name="Rectangle 7"/>
          <p:cNvSpPr>
            <a:spLocks noGrp="1" noChangeArrowheads="1"/>
          </p:cNvSpPr>
          <p:nvPr>
            <p:ph type="sldNum" sz="quarter" idx="5"/>
          </p:nvPr>
        </p:nvSpPr>
        <p:spPr bwMode="auto">
          <a:xfrm>
            <a:off x="3884613" y="8659813"/>
            <a:ext cx="2971800" cy="4556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C8A1056-BC20-458C-A8D6-E1AAA70A8947}"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Verdana" pitchFamily="34" charset="0"/>
        <a:ea typeface="+mn-ea"/>
        <a:cs typeface="+mn-cs"/>
      </a:defRPr>
    </a:lvl1pPr>
    <a:lvl2pPr marL="457200" algn="l" rtl="0" fontAlgn="base">
      <a:spcBef>
        <a:spcPct val="30000"/>
      </a:spcBef>
      <a:spcAft>
        <a:spcPct val="0"/>
      </a:spcAft>
      <a:defRPr sz="1200" kern="1200">
        <a:solidFill>
          <a:schemeClr val="tx1"/>
        </a:solidFill>
        <a:latin typeface="Verdana" pitchFamily="34" charset="0"/>
        <a:ea typeface="+mn-ea"/>
        <a:cs typeface="+mn-cs"/>
      </a:defRPr>
    </a:lvl2pPr>
    <a:lvl3pPr marL="914400" algn="l" rtl="0" fontAlgn="base">
      <a:spcBef>
        <a:spcPct val="30000"/>
      </a:spcBef>
      <a:spcAft>
        <a:spcPct val="0"/>
      </a:spcAft>
      <a:defRPr sz="1200" kern="1200">
        <a:solidFill>
          <a:schemeClr val="tx1"/>
        </a:solidFill>
        <a:latin typeface="Verdana" pitchFamily="34" charset="0"/>
        <a:ea typeface="+mn-ea"/>
        <a:cs typeface="+mn-cs"/>
      </a:defRPr>
    </a:lvl3pPr>
    <a:lvl4pPr marL="1371600" algn="l" rtl="0" fontAlgn="base">
      <a:spcBef>
        <a:spcPct val="30000"/>
      </a:spcBef>
      <a:spcAft>
        <a:spcPct val="0"/>
      </a:spcAft>
      <a:defRPr sz="1200" kern="1200">
        <a:solidFill>
          <a:schemeClr val="tx1"/>
        </a:solidFill>
        <a:latin typeface="Verdana" pitchFamily="34" charset="0"/>
        <a:ea typeface="+mn-ea"/>
        <a:cs typeface="+mn-cs"/>
      </a:defRPr>
    </a:lvl4pPr>
    <a:lvl5pPr marL="1828800" algn="l" rtl="0" fontAlgn="base">
      <a:spcBef>
        <a:spcPct val="30000"/>
      </a:spcBef>
      <a:spcAft>
        <a:spcPct val="0"/>
      </a:spcAft>
      <a:defRPr sz="1200" kern="1200">
        <a:solidFill>
          <a:schemeClr val="tx1"/>
        </a:solidFill>
        <a:latin typeface="Verdana"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9F2B58-DFDB-4611-A7F8-006C912DAFBB}" type="slidenum">
              <a:rPr lang="en-US"/>
              <a:pPr/>
              <a:t>1</a:t>
            </a:fld>
            <a:endParaRPr lang="en-US"/>
          </a:p>
        </p:txBody>
      </p:sp>
      <p:sp>
        <p:nvSpPr>
          <p:cNvPr id="91138" name="Rectangle 2"/>
          <p:cNvSpPr>
            <a:spLocks noRot="1" noChangeArrowheads="1" noTextEdit="1"/>
          </p:cNvSpPr>
          <p:nvPr>
            <p:ph type="sldImg"/>
          </p:nvPr>
        </p:nvSpPr>
        <p:spPr>
          <a:ln/>
        </p:spPr>
      </p:sp>
      <p:sp>
        <p:nvSpPr>
          <p:cNvPr id="911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7237833-0B43-4818-BC5C-5884B3F53E60}" type="slidenum">
              <a:rPr lang="en-US"/>
              <a:pPr/>
              <a:t>12</a:t>
            </a:fld>
            <a:endParaRPr lang="en-US"/>
          </a:p>
        </p:txBody>
      </p:sp>
      <p:sp>
        <p:nvSpPr>
          <p:cNvPr id="92162" name="Rectangle 2"/>
          <p:cNvSpPr>
            <a:spLocks noRot="1" noChangeArrowheads="1" noTextEdit="1"/>
          </p:cNvSpPr>
          <p:nvPr>
            <p:ph type="sldImg"/>
          </p:nvPr>
        </p:nvSpPr>
        <p:spPr>
          <a:ln/>
        </p:spPr>
      </p:sp>
      <p:sp>
        <p:nvSpPr>
          <p:cNvPr id="921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7D0ED7-8C2E-4542-9DBE-33B4DFFDAFEA}" type="slidenum">
              <a:rPr lang="en-US"/>
              <a:pPr/>
              <a:t>13</a:t>
            </a:fld>
            <a:endParaRPr lang="en-US"/>
          </a:p>
        </p:txBody>
      </p:sp>
      <p:sp>
        <p:nvSpPr>
          <p:cNvPr id="78850" name="Rectangle 2"/>
          <p:cNvSpPr>
            <a:spLocks noRot="1" noChangeArrowheads="1" noTextEdit="1"/>
          </p:cNvSpPr>
          <p:nvPr>
            <p:ph type="sldImg"/>
          </p:nvPr>
        </p:nvSpPr>
        <p:spPr>
          <a:ln/>
        </p:spPr>
      </p:sp>
      <p:sp>
        <p:nvSpPr>
          <p:cNvPr id="788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3CED7DE-4B02-440F-A66A-7AEE8A8F84AA}" type="slidenum">
              <a:rPr lang="en-US"/>
              <a:pPr/>
              <a:t>14</a:t>
            </a:fld>
            <a:endParaRPr lang="en-US"/>
          </a:p>
        </p:txBody>
      </p:sp>
      <p:sp>
        <p:nvSpPr>
          <p:cNvPr id="82946" name="Rectangle 2"/>
          <p:cNvSpPr>
            <a:spLocks noRot="1" noChangeArrowheads="1" noTextEdit="1"/>
          </p:cNvSpPr>
          <p:nvPr>
            <p:ph type="sldImg"/>
          </p:nvPr>
        </p:nvSpPr>
        <p:spPr>
          <a:ln/>
        </p:spPr>
      </p:sp>
      <p:sp>
        <p:nvSpPr>
          <p:cNvPr id="829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7D07227-F77F-4DCB-A736-840EC7168617}" type="slidenum">
              <a:rPr lang="en-US"/>
              <a:pPr/>
              <a:t>15</a:t>
            </a:fld>
            <a:endParaRPr lang="en-US"/>
          </a:p>
        </p:txBody>
      </p:sp>
      <p:sp>
        <p:nvSpPr>
          <p:cNvPr id="84994" name="Rectangle 2"/>
          <p:cNvSpPr>
            <a:spLocks noRot="1" noChangeArrowheads="1" noTextEdit="1"/>
          </p:cNvSpPr>
          <p:nvPr>
            <p:ph type="sldImg"/>
          </p:nvPr>
        </p:nvSpPr>
        <p:spPr>
          <a:ln/>
        </p:spPr>
      </p:sp>
      <p:sp>
        <p:nvSpPr>
          <p:cNvPr id="849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0C68CF-83BF-4407-B410-5882FE88C526}" type="slidenum">
              <a:rPr lang="en-US"/>
              <a:pPr/>
              <a:t>16</a:t>
            </a:fld>
            <a:endParaRPr lang="en-US"/>
          </a:p>
        </p:txBody>
      </p:sp>
      <p:sp>
        <p:nvSpPr>
          <p:cNvPr id="87042" name="Rectangle 2"/>
          <p:cNvSpPr>
            <a:spLocks noRot="1" noChangeArrowheads="1" noTextEdit="1"/>
          </p:cNvSpPr>
          <p:nvPr>
            <p:ph type="sldImg"/>
          </p:nvPr>
        </p:nvSpPr>
        <p:spPr>
          <a:ln/>
        </p:spPr>
      </p:sp>
      <p:sp>
        <p:nvSpPr>
          <p:cNvPr id="870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2F6895-A4CE-451B-9860-BA1D73DB5DA2}" type="slidenum">
              <a:rPr lang="en-US"/>
              <a:pPr/>
              <a:t>17</a:t>
            </a:fld>
            <a:endParaRPr lang="en-US"/>
          </a:p>
        </p:txBody>
      </p:sp>
      <p:sp>
        <p:nvSpPr>
          <p:cNvPr id="94210" name="Rectangle 2"/>
          <p:cNvSpPr>
            <a:spLocks noRot="1" noChangeArrowheads="1" noTextEdit="1"/>
          </p:cNvSpPr>
          <p:nvPr>
            <p:ph type="sldImg"/>
          </p:nvPr>
        </p:nvSpPr>
        <p:spPr>
          <a:ln/>
        </p:spPr>
      </p:sp>
      <p:sp>
        <p:nvSpPr>
          <p:cNvPr id="942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C47F32B-FC6A-405A-9579-4DA6BFEC030A}" type="slidenum">
              <a:rPr lang="en-US"/>
              <a:pPr/>
              <a:t>18</a:t>
            </a:fld>
            <a:endParaRPr lang="en-US"/>
          </a:p>
        </p:txBody>
      </p:sp>
      <p:sp>
        <p:nvSpPr>
          <p:cNvPr id="98306" name="Rectangle 2"/>
          <p:cNvSpPr>
            <a:spLocks noRot="1" noChangeArrowheads="1" noTextEdit="1"/>
          </p:cNvSpPr>
          <p:nvPr>
            <p:ph type="sldImg"/>
          </p:nvPr>
        </p:nvSpPr>
        <p:spPr>
          <a:ln/>
        </p:spPr>
      </p:sp>
      <p:sp>
        <p:nvSpPr>
          <p:cNvPr id="983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3D5561-1CA4-4935-8D3B-7E25BF9FBAFE}" type="slidenum">
              <a:rPr lang="en-US"/>
              <a:pPr/>
              <a:t>2</a:t>
            </a:fld>
            <a:endParaRPr lang="en-US"/>
          </a:p>
        </p:txBody>
      </p:sp>
      <p:sp>
        <p:nvSpPr>
          <p:cNvPr id="74754" name="Rectangle 2"/>
          <p:cNvSpPr>
            <a:spLocks noRot="1" noChangeArrowheads="1" noTextEdit="1"/>
          </p:cNvSpPr>
          <p:nvPr>
            <p:ph type="sldImg"/>
          </p:nvPr>
        </p:nvSpPr>
        <p:spPr>
          <a:ln/>
        </p:spPr>
      </p:sp>
      <p:sp>
        <p:nvSpPr>
          <p:cNvPr id="747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70CA6B7-E25B-4F23-AEBE-0C684283DD1B}" type="slidenum">
              <a:rPr lang="en-US"/>
              <a:pPr/>
              <a:t>3</a:t>
            </a:fld>
            <a:endParaRPr lang="en-US"/>
          </a:p>
        </p:txBody>
      </p:sp>
      <p:sp>
        <p:nvSpPr>
          <p:cNvPr id="96258" name="Rectangle 2"/>
          <p:cNvSpPr>
            <a:spLocks noRot="1" noChangeArrowheads="1" noTextEdit="1"/>
          </p:cNvSpPr>
          <p:nvPr>
            <p:ph type="sldImg"/>
          </p:nvPr>
        </p:nvSpPr>
        <p:spPr>
          <a:ln/>
        </p:spPr>
      </p:sp>
      <p:sp>
        <p:nvSpPr>
          <p:cNvPr id="962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F20F460-6387-4459-9A32-B8DC41AD1B5B}" type="slidenum">
              <a:rPr lang="en-US"/>
              <a:pPr/>
              <a:t>4</a:t>
            </a:fld>
            <a:endParaRPr lang="en-US"/>
          </a:p>
        </p:txBody>
      </p:sp>
      <p:sp>
        <p:nvSpPr>
          <p:cNvPr id="73730" name="Rectangle 2"/>
          <p:cNvSpPr>
            <a:spLocks noRot="1" noChangeArrowheads="1" noTextEdit="1"/>
          </p:cNvSpPr>
          <p:nvPr>
            <p:ph type="sldImg"/>
          </p:nvPr>
        </p:nvSpPr>
        <p:spPr>
          <a:ln/>
        </p:spPr>
      </p:sp>
      <p:sp>
        <p:nvSpPr>
          <p:cNvPr id="737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15BF7DE-0EB1-494C-B939-CD64808253F6}" type="slidenum">
              <a:rPr lang="en-US"/>
              <a:pPr/>
              <a:t>5</a:t>
            </a:fld>
            <a:endParaRPr lang="en-US"/>
          </a:p>
        </p:txBody>
      </p:sp>
      <p:sp>
        <p:nvSpPr>
          <p:cNvPr id="76802" name="Rectangle 2"/>
          <p:cNvSpPr>
            <a:spLocks noRot="1" noChangeArrowheads="1" noTextEdit="1"/>
          </p:cNvSpPr>
          <p:nvPr>
            <p:ph type="sldImg"/>
          </p:nvPr>
        </p:nvSpPr>
        <p:spPr>
          <a:ln/>
        </p:spPr>
      </p:sp>
      <p:sp>
        <p:nvSpPr>
          <p:cNvPr id="768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B1FC5CD-B61F-4707-9451-80887AA03F44}" type="slidenum">
              <a:rPr lang="en-US"/>
              <a:pPr/>
              <a:t>6</a:t>
            </a:fld>
            <a:endParaRPr lang="en-US"/>
          </a:p>
        </p:txBody>
      </p:sp>
      <p:sp>
        <p:nvSpPr>
          <p:cNvPr id="77826" name="Rectangle 2"/>
          <p:cNvSpPr>
            <a:spLocks noRot="1" noChangeArrowheads="1" noTextEdit="1"/>
          </p:cNvSpPr>
          <p:nvPr>
            <p:ph type="sldImg"/>
          </p:nvPr>
        </p:nvSpPr>
        <p:spPr>
          <a:ln/>
        </p:spPr>
      </p:sp>
      <p:sp>
        <p:nvSpPr>
          <p:cNvPr id="778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59142B-EFCF-496D-8565-9A2E3F377E32}" type="slidenum">
              <a:rPr lang="en-US"/>
              <a:pPr/>
              <a:t>8</a:t>
            </a:fld>
            <a:endParaRPr lang="en-US"/>
          </a:p>
        </p:txBody>
      </p:sp>
      <p:sp>
        <p:nvSpPr>
          <p:cNvPr id="79874" name="Rectangle 2"/>
          <p:cNvSpPr>
            <a:spLocks noRot="1" noChangeArrowheads="1" noTextEdit="1"/>
          </p:cNvSpPr>
          <p:nvPr>
            <p:ph type="sldImg"/>
          </p:nvPr>
        </p:nvSpPr>
        <p:spPr>
          <a:ln/>
        </p:spPr>
      </p:sp>
      <p:sp>
        <p:nvSpPr>
          <p:cNvPr id="798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9C7006-DF8D-468B-A429-D75FEC43D9B9}" type="slidenum">
              <a:rPr lang="en-US"/>
              <a:pPr/>
              <a:t>9</a:t>
            </a:fld>
            <a:endParaRPr lang="en-US"/>
          </a:p>
        </p:txBody>
      </p:sp>
      <p:sp>
        <p:nvSpPr>
          <p:cNvPr id="80898" name="Rectangle 2"/>
          <p:cNvSpPr>
            <a:spLocks noRot="1" noChangeArrowheads="1" noTextEdit="1"/>
          </p:cNvSpPr>
          <p:nvPr>
            <p:ph type="sldImg"/>
          </p:nvPr>
        </p:nvSpPr>
        <p:spPr>
          <a:ln/>
        </p:spPr>
      </p:sp>
      <p:sp>
        <p:nvSpPr>
          <p:cNvPr id="808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6CCAFA2-22DC-4128-A5C2-0D5E2192B59A}" type="slidenum">
              <a:rPr lang="en-US"/>
              <a:pPr/>
              <a:t>10</a:t>
            </a:fld>
            <a:endParaRPr lang="en-US"/>
          </a:p>
        </p:txBody>
      </p:sp>
      <p:sp>
        <p:nvSpPr>
          <p:cNvPr id="81922" name="Rectangle 2"/>
          <p:cNvSpPr>
            <a:spLocks noRot="1" noChangeArrowheads="1" noTextEdit="1"/>
          </p:cNvSpPr>
          <p:nvPr>
            <p:ph type="sldImg"/>
          </p:nvPr>
        </p:nvSpPr>
        <p:spPr>
          <a:ln/>
        </p:spPr>
      </p:sp>
      <p:sp>
        <p:nvSpPr>
          <p:cNvPr id="8192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CA"/>
          </a:p>
        </p:txBody>
      </p:sp>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50838"/>
            <a:ext cx="2057400" cy="57753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350838"/>
            <a:ext cx="6019800" cy="5775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hyperlink" Target="../Credits.ppt" TargetMode="Externa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 Target="../slides/slid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350838"/>
            <a:ext cx="8229600" cy="7921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1" name="AutoShape 7">
            <a:hlinkClick r:id="rId14" action="ppaction://hlinksldjump" highlightClick="1"/>
          </p:cNvPr>
          <p:cNvSpPr>
            <a:spLocks noChangeArrowheads="1"/>
          </p:cNvSpPr>
          <p:nvPr userDrawn="1"/>
        </p:nvSpPr>
        <p:spPr bwMode="auto">
          <a:xfrm>
            <a:off x="7620000" y="6019800"/>
            <a:ext cx="609600" cy="838200"/>
          </a:xfrm>
          <a:prstGeom prst="actionButtonBlank">
            <a:avLst/>
          </a:prstGeom>
          <a:noFill/>
          <a:ln w="9525">
            <a:noFill/>
            <a:miter lim="800000"/>
            <a:headEnd/>
            <a:tailEnd/>
          </a:ln>
          <a:effectLst/>
        </p:spPr>
        <p:txBody>
          <a:bodyPr wrap="none" anchor="ctr"/>
          <a:lstStyle/>
          <a:p>
            <a:endParaRPr lang="en-CA"/>
          </a:p>
        </p:txBody>
      </p:sp>
      <p:sp>
        <p:nvSpPr>
          <p:cNvPr id="1032" name="AutoShape 8">
            <a:hlinkClick r:id="" action="ppaction://hlinkshowjump?jump=previousslide" highlightClick="1"/>
          </p:cNvPr>
          <p:cNvSpPr>
            <a:spLocks noChangeArrowheads="1"/>
          </p:cNvSpPr>
          <p:nvPr userDrawn="1"/>
        </p:nvSpPr>
        <p:spPr bwMode="auto">
          <a:xfrm>
            <a:off x="6172200" y="6019800"/>
            <a:ext cx="685800" cy="838200"/>
          </a:xfrm>
          <a:prstGeom prst="actionButtonBlank">
            <a:avLst/>
          </a:prstGeom>
          <a:noFill/>
          <a:ln w="9525">
            <a:noFill/>
            <a:miter lim="800000"/>
            <a:headEnd/>
            <a:tailEnd/>
          </a:ln>
          <a:effectLst/>
        </p:spPr>
        <p:txBody>
          <a:bodyPr wrap="none" anchor="ctr"/>
          <a:lstStyle/>
          <a:p>
            <a:endParaRPr lang="en-CA"/>
          </a:p>
        </p:txBody>
      </p:sp>
      <p:sp>
        <p:nvSpPr>
          <p:cNvPr id="1033" name="AutoShape 9">
            <a:hlinkClick r:id="" action="ppaction://hlinkshowjump?jump=nextslide" highlightClick="1"/>
          </p:cNvPr>
          <p:cNvSpPr>
            <a:spLocks noChangeArrowheads="1"/>
          </p:cNvSpPr>
          <p:nvPr userDrawn="1"/>
        </p:nvSpPr>
        <p:spPr bwMode="auto">
          <a:xfrm>
            <a:off x="6934200" y="6019800"/>
            <a:ext cx="685800" cy="838200"/>
          </a:xfrm>
          <a:prstGeom prst="actionButtonBlank">
            <a:avLst/>
          </a:prstGeom>
          <a:noFill/>
          <a:ln w="9525">
            <a:noFill/>
            <a:miter lim="800000"/>
            <a:headEnd/>
            <a:tailEnd/>
          </a:ln>
          <a:effectLst/>
        </p:spPr>
        <p:txBody>
          <a:bodyPr wrap="none" anchor="ctr"/>
          <a:lstStyle/>
          <a:p>
            <a:endParaRPr lang="en-CA"/>
          </a:p>
        </p:txBody>
      </p:sp>
      <p:sp>
        <p:nvSpPr>
          <p:cNvPr id="1034" name="AutoShape 10">
            <a:hlinkClick r:id="" action="ppaction://hlinkshowjump?jump=endshow" highlightClick="1"/>
          </p:cNvPr>
          <p:cNvSpPr>
            <a:spLocks noChangeArrowheads="1"/>
          </p:cNvSpPr>
          <p:nvPr userDrawn="1"/>
        </p:nvSpPr>
        <p:spPr bwMode="auto">
          <a:xfrm>
            <a:off x="8382000" y="6019800"/>
            <a:ext cx="533400" cy="838200"/>
          </a:xfrm>
          <a:prstGeom prst="actionButtonBlank">
            <a:avLst/>
          </a:prstGeom>
          <a:noFill/>
          <a:ln w="9525">
            <a:noFill/>
            <a:miter lim="800000"/>
            <a:headEnd/>
            <a:tailEnd/>
          </a:ln>
          <a:effectLst/>
        </p:spPr>
        <p:txBody>
          <a:bodyPr wrap="none" anchor="ctr"/>
          <a:lstStyle/>
          <a:p>
            <a:endParaRPr lang="en-CA"/>
          </a:p>
        </p:txBody>
      </p:sp>
      <p:sp>
        <p:nvSpPr>
          <p:cNvPr id="1035" name="Rectangle 11">
            <a:hlinkClick r:id="rId15" action="ppaction://hlinkpres?slideindex=1&amp;slidetitle="/>
          </p:cNvPr>
          <p:cNvSpPr>
            <a:spLocks noChangeArrowheads="1"/>
          </p:cNvSpPr>
          <p:nvPr userDrawn="1"/>
        </p:nvSpPr>
        <p:spPr bwMode="auto">
          <a:xfrm>
            <a:off x="4953000" y="6629400"/>
            <a:ext cx="685800" cy="228600"/>
          </a:xfrm>
          <a:prstGeom prst="rect">
            <a:avLst/>
          </a:prstGeom>
          <a:noFill/>
          <a:ln w="9525">
            <a:noFill/>
            <a:miter lim="800000"/>
            <a:headEnd/>
            <a:tailEnd/>
          </a:ln>
          <a:effectLst/>
        </p:spPr>
        <p:txBody>
          <a:bodyPr wrap="none" anchor="ctr"/>
          <a:lstStyle/>
          <a:p>
            <a:endParaRPr lang="en-C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wipe dir="r"/>
  </p:transition>
  <p:txStyles>
    <p:titleStyle>
      <a:lvl1pPr algn="ctr" rtl="0" fontAlgn="base">
        <a:spcBef>
          <a:spcPct val="0"/>
        </a:spcBef>
        <a:spcAft>
          <a:spcPct val="0"/>
        </a:spcAft>
        <a:defRPr sz="2500" b="1">
          <a:solidFill>
            <a:srgbClr val="FFFFA3"/>
          </a:solidFill>
          <a:latin typeface="+mj-lt"/>
          <a:ea typeface="+mj-ea"/>
          <a:cs typeface="+mj-cs"/>
        </a:defRPr>
      </a:lvl1pPr>
      <a:lvl2pPr algn="ctr" rtl="0" fontAlgn="base">
        <a:spcBef>
          <a:spcPct val="0"/>
        </a:spcBef>
        <a:spcAft>
          <a:spcPct val="0"/>
        </a:spcAft>
        <a:defRPr sz="2500" b="1">
          <a:solidFill>
            <a:srgbClr val="FFFFA3"/>
          </a:solidFill>
          <a:latin typeface="Verdana" pitchFamily="34" charset="0"/>
        </a:defRPr>
      </a:lvl2pPr>
      <a:lvl3pPr algn="ctr" rtl="0" fontAlgn="base">
        <a:spcBef>
          <a:spcPct val="0"/>
        </a:spcBef>
        <a:spcAft>
          <a:spcPct val="0"/>
        </a:spcAft>
        <a:defRPr sz="2500" b="1">
          <a:solidFill>
            <a:srgbClr val="FFFFA3"/>
          </a:solidFill>
          <a:latin typeface="Verdana" pitchFamily="34" charset="0"/>
        </a:defRPr>
      </a:lvl3pPr>
      <a:lvl4pPr algn="ctr" rtl="0" fontAlgn="base">
        <a:spcBef>
          <a:spcPct val="0"/>
        </a:spcBef>
        <a:spcAft>
          <a:spcPct val="0"/>
        </a:spcAft>
        <a:defRPr sz="2500" b="1">
          <a:solidFill>
            <a:srgbClr val="FFFFA3"/>
          </a:solidFill>
          <a:latin typeface="Verdana" pitchFamily="34" charset="0"/>
        </a:defRPr>
      </a:lvl4pPr>
      <a:lvl5pPr algn="ctr" rtl="0" fontAlgn="base">
        <a:spcBef>
          <a:spcPct val="0"/>
        </a:spcBef>
        <a:spcAft>
          <a:spcPct val="0"/>
        </a:spcAft>
        <a:defRPr sz="2500" b="1">
          <a:solidFill>
            <a:srgbClr val="FFFFA3"/>
          </a:solidFill>
          <a:latin typeface="Verdana" pitchFamily="34" charset="0"/>
        </a:defRPr>
      </a:lvl5pPr>
      <a:lvl6pPr marL="457200" algn="ctr" rtl="0" fontAlgn="base">
        <a:spcBef>
          <a:spcPct val="0"/>
        </a:spcBef>
        <a:spcAft>
          <a:spcPct val="0"/>
        </a:spcAft>
        <a:defRPr sz="2500" b="1">
          <a:solidFill>
            <a:srgbClr val="FFFFA3"/>
          </a:solidFill>
          <a:latin typeface="Verdana" pitchFamily="34" charset="0"/>
        </a:defRPr>
      </a:lvl6pPr>
      <a:lvl7pPr marL="914400" algn="ctr" rtl="0" fontAlgn="base">
        <a:spcBef>
          <a:spcPct val="0"/>
        </a:spcBef>
        <a:spcAft>
          <a:spcPct val="0"/>
        </a:spcAft>
        <a:defRPr sz="2500" b="1">
          <a:solidFill>
            <a:srgbClr val="FFFFA3"/>
          </a:solidFill>
          <a:latin typeface="Verdana" pitchFamily="34" charset="0"/>
        </a:defRPr>
      </a:lvl7pPr>
      <a:lvl8pPr marL="1371600" algn="ctr" rtl="0" fontAlgn="base">
        <a:spcBef>
          <a:spcPct val="0"/>
        </a:spcBef>
        <a:spcAft>
          <a:spcPct val="0"/>
        </a:spcAft>
        <a:defRPr sz="2500" b="1">
          <a:solidFill>
            <a:srgbClr val="FFFFA3"/>
          </a:solidFill>
          <a:latin typeface="Verdana" pitchFamily="34" charset="0"/>
        </a:defRPr>
      </a:lvl8pPr>
      <a:lvl9pPr marL="1828800" algn="ctr" rtl="0" fontAlgn="base">
        <a:spcBef>
          <a:spcPct val="0"/>
        </a:spcBef>
        <a:spcAft>
          <a:spcPct val="0"/>
        </a:spcAft>
        <a:defRPr sz="2500" b="1">
          <a:solidFill>
            <a:srgbClr val="FFFFA3"/>
          </a:solidFill>
          <a:latin typeface="Verdana"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2.jpeg"/><Relationship Id="rId7" Type="http://schemas.openxmlformats.org/officeDocument/2006/relationships/slide" Target="slide13.xml"/><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slide" Target="slide5.xml"/><Relationship Id="rId5" Type="http://schemas.openxmlformats.org/officeDocument/2006/relationships/slide" Target="slide4.xml"/><Relationship Id="rId4" Type="http://schemas.openxmlformats.org/officeDocument/2006/relationships/slide" Target="slide2.xml"/><Relationship Id="rId9" Type="http://schemas.openxmlformats.org/officeDocument/2006/relationships/slide" Target="slide17.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 Target="slide12.xml"/><Relationship Id="rId1" Type="http://schemas.openxmlformats.org/officeDocument/2006/relationships/slideLayout" Target="../slideLayouts/slideLayout6.xml"/><Relationship Id="rId5" Type="http://schemas.openxmlformats.org/officeDocument/2006/relationships/slide" Target="slide13.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6.xml"/><Relationship Id="rId5" Type="http://schemas.openxmlformats.org/officeDocument/2006/relationships/image" Target="../media/image15.png"/><Relationship Id="rId4" Type="http://schemas.openxmlformats.org/officeDocument/2006/relationships/slide" Target="slide11.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slide" Target="slide11.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6.xml"/><Relationship Id="rId5" Type="http://schemas.openxmlformats.org/officeDocument/2006/relationships/image" Target="../media/image17.jpeg"/><Relationship Id="rId4" Type="http://schemas.openxmlformats.org/officeDocument/2006/relationships/image" Target="../media/image16.jpe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18.jpe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5605" name="Text Box 5"/>
          <p:cNvSpPr txBox="1">
            <a:spLocks noChangeArrowheads="1"/>
          </p:cNvSpPr>
          <p:nvPr/>
        </p:nvSpPr>
        <p:spPr bwMode="auto">
          <a:xfrm>
            <a:off x="839788" y="1754188"/>
            <a:ext cx="7770812" cy="3195637"/>
          </a:xfrm>
          <a:prstGeom prst="rect">
            <a:avLst/>
          </a:prstGeom>
          <a:noFill/>
          <a:ln w="9525">
            <a:noFill/>
            <a:miter lim="800000"/>
            <a:headEnd/>
            <a:tailEnd/>
          </a:ln>
          <a:effectLst/>
        </p:spPr>
        <p:txBody>
          <a:bodyPr>
            <a:spAutoFit/>
          </a:bodyPr>
          <a:lstStyle/>
          <a:p>
            <a:pPr>
              <a:spcBef>
                <a:spcPct val="50000"/>
              </a:spcBef>
            </a:pPr>
            <a:r>
              <a:rPr lang="en-US" sz="2400">
                <a:solidFill>
                  <a:srgbClr val="FFFF99"/>
                </a:solidFill>
                <a:hlinkClick r:id="rId4" action="ppaction://hlinksldjump"/>
              </a:rPr>
              <a:t>What Characters Tell Us</a:t>
            </a:r>
            <a:endParaRPr lang="en-US" sz="2400">
              <a:solidFill>
                <a:srgbClr val="FFFF99"/>
              </a:solidFill>
            </a:endParaRPr>
          </a:p>
          <a:p>
            <a:pPr>
              <a:spcBef>
                <a:spcPct val="50000"/>
              </a:spcBef>
            </a:pPr>
            <a:r>
              <a:rPr lang="en-US" sz="2400">
                <a:solidFill>
                  <a:srgbClr val="FFFF99"/>
                </a:solidFill>
                <a:hlinkClick r:id="rId5" action="ppaction://hlinksldjump"/>
              </a:rPr>
              <a:t>Direct Characterization</a:t>
            </a:r>
            <a:endParaRPr lang="en-US" sz="2400">
              <a:solidFill>
                <a:srgbClr val="FFFF99"/>
              </a:solidFill>
            </a:endParaRPr>
          </a:p>
          <a:p>
            <a:pPr>
              <a:spcBef>
                <a:spcPct val="50000"/>
              </a:spcBef>
            </a:pPr>
            <a:r>
              <a:rPr lang="en-US" sz="2400">
                <a:solidFill>
                  <a:srgbClr val="FFFF99"/>
                </a:solidFill>
                <a:hlinkClick r:id="rId6" action="ppaction://hlinksldjump"/>
              </a:rPr>
              <a:t>Indirect Characterization</a:t>
            </a:r>
            <a:endParaRPr lang="en-US" sz="2400">
              <a:solidFill>
                <a:srgbClr val="FFFF99"/>
              </a:solidFill>
            </a:endParaRPr>
          </a:p>
          <a:p>
            <a:pPr>
              <a:spcBef>
                <a:spcPct val="50000"/>
              </a:spcBef>
            </a:pPr>
            <a:r>
              <a:rPr lang="en-US" sz="2400">
                <a:solidFill>
                  <a:srgbClr val="FFFF99"/>
                </a:solidFill>
                <a:hlinkClick r:id="rId7" action="ppaction://hlinksldjump"/>
              </a:rPr>
              <a:t>Dramatic Monologue and Soliloquy</a:t>
            </a:r>
            <a:endParaRPr lang="en-US" sz="2400">
              <a:solidFill>
                <a:srgbClr val="FFFF99"/>
              </a:solidFill>
            </a:endParaRPr>
          </a:p>
          <a:p>
            <a:pPr>
              <a:spcBef>
                <a:spcPct val="50000"/>
              </a:spcBef>
            </a:pPr>
            <a:r>
              <a:rPr lang="en-US" sz="2400">
                <a:solidFill>
                  <a:srgbClr val="FFFF99"/>
                </a:solidFill>
                <a:hlinkClick r:id="rId8" action="ppaction://hlinksldjump"/>
              </a:rPr>
              <a:t>Flat, Round, and Stock Characters</a:t>
            </a:r>
            <a:endParaRPr lang="en-US" sz="2400">
              <a:solidFill>
                <a:srgbClr val="FFFF99"/>
              </a:solidFill>
            </a:endParaRPr>
          </a:p>
          <a:p>
            <a:pPr>
              <a:spcBef>
                <a:spcPct val="50000"/>
              </a:spcBef>
            </a:pPr>
            <a:r>
              <a:rPr lang="en-US" sz="2400">
                <a:solidFill>
                  <a:srgbClr val="FFFF99"/>
                </a:solidFill>
                <a:hlinkClick r:id="rId9" action="ppaction://hlinksldjump"/>
              </a:rPr>
              <a:t>Practice</a:t>
            </a:r>
            <a:endParaRPr lang="en-US" sz="2400">
              <a:solidFill>
                <a:srgbClr val="FFFF99"/>
              </a:solidFill>
            </a:endParaRPr>
          </a:p>
        </p:txBody>
      </p:sp>
      <p:sp>
        <p:nvSpPr>
          <p:cNvPr id="25620" name="AutoShape 20">
            <a:hlinkClick r:id="" action="ppaction://hlinkshowjump?jump=endshow" highlightClick="1"/>
          </p:cNvPr>
          <p:cNvSpPr>
            <a:spLocks noChangeArrowheads="1"/>
          </p:cNvSpPr>
          <p:nvPr/>
        </p:nvSpPr>
        <p:spPr bwMode="auto">
          <a:xfrm>
            <a:off x="7543800" y="5943600"/>
            <a:ext cx="762000" cy="914400"/>
          </a:xfrm>
          <a:prstGeom prst="actionButtonBlank">
            <a:avLst/>
          </a:prstGeom>
          <a:noFill/>
          <a:ln w="9525">
            <a:noFill/>
            <a:miter lim="800000"/>
            <a:headEnd/>
            <a:tailEnd/>
          </a:ln>
          <a:effectLst/>
        </p:spPr>
        <p:txBody>
          <a:bodyPr wrap="none" anchor="ctr"/>
          <a:lstStyle/>
          <a:p>
            <a:endParaRPr lang="en-CA"/>
          </a:p>
        </p:txBody>
      </p:sp>
      <p:sp>
        <p:nvSpPr>
          <p:cNvPr id="25621" name="Rectangle 21"/>
          <p:cNvSpPr>
            <a:spLocks noGrp="1" noChangeArrowheads="1"/>
          </p:cNvSpPr>
          <p:nvPr>
            <p:ph type="title"/>
          </p:nvPr>
        </p:nvSpPr>
        <p:spPr/>
        <p:txBody>
          <a:bodyPr/>
          <a:lstStyle/>
          <a:p>
            <a:r>
              <a:rPr lang="en-US">
                <a:solidFill>
                  <a:srgbClr val="FFFF99"/>
                </a:solidFill>
              </a:rPr>
              <a:t>Characters</a:t>
            </a:r>
          </a:p>
        </p:txBody>
      </p:sp>
      <p:sp>
        <p:nvSpPr>
          <p:cNvPr id="25624" name="AutoShape 24">
            <a:hlinkClick r:id="" action="ppaction://hlinkshowjump?jump=endshow" highlightClick="1"/>
          </p:cNvPr>
          <p:cNvSpPr>
            <a:spLocks noChangeArrowheads="1"/>
          </p:cNvSpPr>
          <p:nvPr/>
        </p:nvSpPr>
        <p:spPr bwMode="auto">
          <a:xfrm>
            <a:off x="6096000" y="5943600"/>
            <a:ext cx="762000" cy="914400"/>
          </a:xfrm>
          <a:prstGeom prst="actionButtonBlank">
            <a:avLst/>
          </a:prstGeom>
          <a:noFill/>
          <a:ln w="9525">
            <a:noFill/>
            <a:miter lim="800000"/>
            <a:headEnd/>
            <a:tailEnd/>
          </a:ln>
          <a:effectLst/>
        </p:spPr>
        <p:txBody>
          <a:bodyPr wrap="none" anchor="ctr"/>
          <a:lstStyle/>
          <a:p>
            <a:endParaRPr lang="en-CA"/>
          </a:p>
        </p:txBody>
      </p:sp>
      <p:sp>
        <p:nvSpPr>
          <p:cNvPr id="25625" name="Text Box 25"/>
          <p:cNvSpPr txBox="1">
            <a:spLocks noChangeArrowheads="1"/>
          </p:cNvSpPr>
          <p:nvPr/>
        </p:nvSpPr>
        <p:spPr bwMode="auto">
          <a:xfrm>
            <a:off x="533400" y="1371600"/>
            <a:ext cx="2219325" cy="366713"/>
          </a:xfrm>
          <a:prstGeom prst="rect">
            <a:avLst/>
          </a:prstGeom>
          <a:noFill/>
          <a:ln w="9525">
            <a:noFill/>
            <a:miter lim="800000"/>
            <a:headEnd/>
            <a:tailEnd/>
          </a:ln>
          <a:effectLst/>
        </p:spPr>
        <p:txBody>
          <a:bodyPr>
            <a:spAutoFit/>
          </a:bodyPr>
          <a:lstStyle/>
          <a:p>
            <a:pPr>
              <a:spcBef>
                <a:spcPct val="50000"/>
              </a:spcBef>
            </a:pPr>
            <a:r>
              <a:rPr lang="en-US" b="1">
                <a:solidFill>
                  <a:srgbClr val="FF9900"/>
                </a:solidFill>
              </a:rPr>
              <a:t>Feature Menu</a:t>
            </a:r>
          </a:p>
        </p:txBody>
      </p:sp>
    </p:spTree>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3"/>
          <p:cNvSpPr txBox="1">
            <a:spLocks noChangeArrowheads="1"/>
          </p:cNvSpPr>
          <p:nvPr/>
        </p:nvSpPr>
        <p:spPr bwMode="auto">
          <a:xfrm>
            <a:off x="533400" y="1370013"/>
            <a:ext cx="8077200" cy="1370012"/>
          </a:xfrm>
          <a:prstGeom prst="rect">
            <a:avLst/>
          </a:prstGeom>
          <a:noFill/>
          <a:ln w="9525">
            <a:noFill/>
            <a:miter lim="800000"/>
            <a:headEnd/>
            <a:tailEnd/>
          </a:ln>
          <a:effectLst/>
        </p:spPr>
        <p:txBody>
          <a:bodyPr>
            <a:spAutoFit/>
          </a:bodyPr>
          <a:lstStyle/>
          <a:p>
            <a:pPr>
              <a:spcBef>
                <a:spcPct val="50000"/>
              </a:spcBef>
              <a:tabLst>
                <a:tab pos="3314700" algn="l"/>
              </a:tabLst>
            </a:pPr>
            <a:r>
              <a:rPr lang="en-US" sz="2400" b="1">
                <a:solidFill>
                  <a:srgbClr val="FF9900"/>
                </a:solidFill>
              </a:rPr>
              <a:t>Effects on Others</a:t>
            </a:r>
          </a:p>
          <a:p>
            <a:pPr>
              <a:spcBef>
                <a:spcPct val="50000"/>
              </a:spcBef>
              <a:tabLst>
                <a:tab pos="3314700" algn="l"/>
              </a:tabLst>
            </a:pPr>
            <a:r>
              <a:rPr lang="en-US" sz="2400">
                <a:solidFill>
                  <a:srgbClr val="FFFF99"/>
                </a:solidFill>
              </a:rPr>
              <a:t>The effect a character has on others also helps readers understand what the character is like. </a:t>
            </a:r>
          </a:p>
        </p:txBody>
      </p:sp>
      <p:sp>
        <p:nvSpPr>
          <p:cNvPr id="6158" name="Rectangle 14"/>
          <p:cNvSpPr>
            <a:spLocks noGrp="1" noChangeArrowheads="1"/>
          </p:cNvSpPr>
          <p:nvPr>
            <p:ph type="title"/>
          </p:nvPr>
        </p:nvSpPr>
        <p:spPr/>
        <p:txBody>
          <a:bodyPr/>
          <a:lstStyle/>
          <a:p>
            <a:r>
              <a:rPr lang="en-US">
                <a:solidFill>
                  <a:srgbClr val="FFFF99"/>
                </a:solidFill>
              </a:rPr>
              <a:t>Indirect Characterization</a:t>
            </a:r>
          </a:p>
        </p:txBody>
      </p:sp>
      <p:pic>
        <p:nvPicPr>
          <p:cNvPr id="6162" name="Picture 18"/>
          <p:cNvPicPr>
            <a:picLocks noChangeAspect="1" noChangeArrowheads="1"/>
          </p:cNvPicPr>
          <p:nvPr/>
        </p:nvPicPr>
        <p:blipFill>
          <a:blip r:embed="rId3"/>
          <a:srcRect/>
          <a:stretch>
            <a:fillRect/>
          </a:stretch>
        </p:blipFill>
        <p:spPr bwMode="auto">
          <a:xfrm>
            <a:off x="7943850" y="2501900"/>
            <a:ext cx="133350" cy="88900"/>
          </a:xfrm>
          <a:prstGeom prst="rect">
            <a:avLst/>
          </a:prstGeom>
          <a:noFill/>
        </p:spPr>
      </p:pic>
      <p:sp>
        <p:nvSpPr>
          <p:cNvPr id="6169" name="Text Box 25"/>
          <p:cNvSpPr txBox="1">
            <a:spLocks noChangeArrowheads="1"/>
          </p:cNvSpPr>
          <p:nvPr/>
        </p:nvSpPr>
        <p:spPr bwMode="auto">
          <a:xfrm>
            <a:off x="533400" y="3124200"/>
            <a:ext cx="8077200" cy="1997075"/>
          </a:xfrm>
          <a:prstGeom prst="rect">
            <a:avLst/>
          </a:prstGeom>
          <a:solidFill>
            <a:srgbClr val="FFFF99"/>
          </a:solidFill>
          <a:ln w="9525">
            <a:noFill/>
            <a:miter lim="800000"/>
            <a:headEnd/>
            <a:tailEnd/>
          </a:ln>
          <a:effectLst/>
        </p:spPr>
        <p:txBody>
          <a:bodyPr>
            <a:spAutoFit/>
          </a:bodyPr>
          <a:lstStyle/>
          <a:p>
            <a:pPr>
              <a:spcBef>
                <a:spcPct val="50000"/>
              </a:spcBef>
              <a:tabLst>
                <a:tab pos="457200" algn="l"/>
              </a:tabLst>
            </a:pPr>
            <a:r>
              <a:rPr lang="en-US" sz="2000">
                <a:solidFill>
                  <a:srgbClr val="003300"/>
                </a:solidFill>
              </a:rPr>
              <a:t>The children of the village . . . would shout with joy whenever he approached. . . . Whenever he went dodging about the village he was surrounded by a troop of them . . . and not a dog would bark at him throughout the neighborhood.</a:t>
            </a:r>
          </a:p>
          <a:p>
            <a:pPr algn="r">
              <a:spcBef>
                <a:spcPct val="25000"/>
              </a:spcBef>
              <a:tabLst>
                <a:tab pos="457200" algn="l"/>
              </a:tabLst>
            </a:pPr>
            <a:r>
              <a:rPr lang="en-US" sz="2000">
                <a:solidFill>
                  <a:srgbClr val="003300"/>
                </a:solidFill>
              </a:rPr>
              <a:t>	</a:t>
            </a:r>
            <a:r>
              <a:rPr lang="en-US" sz="1600">
                <a:solidFill>
                  <a:srgbClr val="003300"/>
                </a:solidFill>
              </a:rPr>
              <a:t>from “Rip Van Winkle” by Washington Irving</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6169"/>
                                        </p:tgtEl>
                                        <p:attrNameLst>
                                          <p:attrName>style.visibility</p:attrName>
                                        </p:attrNameLst>
                                      </p:cBhvr>
                                      <p:to>
                                        <p:strVal val="visible"/>
                                      </p:to>
                                    </p:set>
                                    <p:animEffect transition="in" filter="wipe(up)">
                                      <p:cBhvr>
                                        <p:cTn id="7" dur="500"/>
                                        <p:tgtEl>
                                          <p:spTgt spid="61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6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9" name="Text Box 9"/>
          <p:cNvSpPr txBox="1">
            <a:spLocks noChangeArrowheads="1"/>
          </p:cNvSpPr>
          <p:nvPr/>
        </p:nvSpPr>
        <p:spPr bwMode="auto">
          <a:xfrm>
            <a:off x="6019800" y="1447800"/>
            <a:ext cx="2590800" cy="1616075"/>
          </a:xfrm>
          <a:prstGeom prst="rect">
            <a:avLst/>
          </a:prstGeom>
          <a:noFill/>
          <a:ln w="9525">
            <a:noFill/>
            <a:miter lim="800000"/>
            <a:headEnd/>
            <a:tailEnd/>
          </a:ln>
          <a:effectLst/>
        </p:spPr>
        <p:txBody>
          <a:bodyPr>
            <a:spAutoFit/>
          </a:bodyPr>
          <a:lstStyle/>
          <a:p>
            <a:pPr>
              <a:spcBef>
                <a:spcPct val="50000"/>
              </a:spcBef>
            </a:pPr>
            <a:r>
              <a:rPr lang="en-US" sz="2000">
                <a:solidFill>
                  <a:srgbClr val="FFFF99"/>
                </a:solidFill>
              </a:rPr>
              <a:t>In what indirect ways does the writer reveal character in this passage?</a:t>
            </a:r>
          </a:p>
        </p:txBody>
      </p:sp>
      <p:sp>
        <p:nvSpPr>
          <p:cNvPr id="30742" name="Rectangle 22"/>
          <p:cNvSpPr>
            <a:spLocks noGrp="1" noChangeArrowheads="1"/>
          </p:cNvSpPr>
          <p:nvPr>
            <p:ph type="title"/>
          </p:nvPr>
        </p:nvSpPr>
        <p:spPr/>
        <p:txBody>
          <a:bodyPr/>
          <a:lstStyle/>
          <a:p>
            <a:r>
              <a:rPr lang="en-US">
                <a:solidFill>
                  <a:srgbClr val="FFFF99"/>
                </a:solidFill>
              </a:rPr>
              <a:t>Indirect Characterization</a:t>
            </a:r>
          </a:p>
        </p:txBody>
      </p:sp>
      <p:pic>
        <p:nvPicPr>
          <p:cNvPr id="30743" name="Picture 23">
            <a:hlinkClick r:id="rId2" action="ppaction://hlinksldjump"/>
          </p:cNvPr>
          <p:cNvPicPr>
            <a:picLocks noChangeAspect="1" noChangeArrowheads="1"/>
          </p:cNvPicPr>
          <p:nvPr/>
        </p:nvPicPr>
        <p:blipFill>
          <a:blip r:embed="rId3"/>
          <a:srcRect/>
          <a:stretch>
            <a:fillRect/>
          </a:stretch>
        </p:blipFill>
        <p:spPr bwMode="auto">
          <a:xfrm>
            <a:off x="7580313" y="2932113"/>
            <a:ext cx="1030287" cy="420687"/>
          </a:xfrm>
          <a:prstGeom prst="rect">
            <a:avLst/>
          </a:prstGeom>
          <a:noFill/>
        </p:spPr>
      </p:pic>
      <p:pic>
        <p:nvPicPr>
          <p:cNvPr id="30744" name="Picture 24"/>
          <p:cNvPicPr>
            <a:picLocks noChangeAspect="1" noChangeArrowheads="1"/>
          </p:cNvPicPr>
          <p:nvPr/>
        </p:nvPicPr>
        <p:blipFill>
          <a:blip r:embed="rId4"/>
          <a:srcRect/>
          <a:stretch>
            <a:fillRect/>
          </a:stretch>
        </p:blipFill>
        <p:spPr bwMode="auto">
          <a:xfrm>
            <a:off x="5867400" y="4267200"/>
            <a:ext cx="133350" cy="88900"/>
          </a:xfrm>
          <a:prstGeom prst="rect">
            <a:avLst/>
          </a:prstGeom>
          <a:noFill/>
        </p:spPr>
      </p:pic>
      <p:sp>
        <p:nvSpPr>
          <p:cNvPr id="30747" name="Text Box 27"/>
          <p:cNvSpPr txBox="1">
            <a:spLocks noChangeArrowheads="1"/>
          </p:cNvSpPr>
          <p:nvPr/>
        </p:nvSpPr>
        <p:spPr bwMode="auto">
          <a:xfrm>
            <a:off x="6553200" y="5653088"/>
            <a:ext cx="2057400" cy="366712"/>
          </a:xfrm>
          <a:prstGeom prst="rect">
            <a:avLst/>
          </a:prstGeom>
          <a:noFill/>
          <a:ln w="9525">
            <a:noFill/>
            <a:miter lim="800000"/>
            <a:headEnd/>
            <a:tailEnd/>
          </a:ln>
          <a:effectLst/>
        </p:spPr>
        <p:txBody>
          <a:bodyPr>
            <a:spAutoFit/>
          </a:bodyPr>
          <a:lstStyle/>
          <a:p>
            <a:pPr>
              <a:spcBef>
                <a:spcPct val="50000"/>
              </a:spcBef>
            </a:pPr>
            <a:r>
              <a:rPr lang="en-US">
                <a:solidFill>
                  <a:srgbClr val="FFFF99"/>
                </a:solidFill>
              </a:rPr>
              <a:t>[End of Section]</a:t>
            </a:r>
          </a:p>
        </p:txBody>
      </p:sp>
      <p:sp>
        <p:nvSpPr>
          <p:cNvPr id="30748" name="AutoShape 28"/>
          <p:cNvSpPr>
            <a:spLocks noChangeArrowheads="1"/>
          </p:cNvSpPr>
          <p:nvPr/>
        </p:nvSpPr>
        <p:spPr bwMode="auto">
          <a:xfrm>
            <a:off x="533400" y="1089025"/>
            <a:ext cx="2286000" cy="1066800"/>
          </a:xfrm>
          <a:prstGeom prst="roundRect">
            <a:avLst>
              <a:gd name="adj" fmla="val 16667"/>
            </a:avLst>
          </a:prstGeom>
          <a:solidFill>
            <a:srgbClr val="336633"/>
          </a:solidFill>
          <a:ln w="9525">
            <a:noFill/>
            <a:round/>
            <a:headEnd/>
            <a:tailEnd/>
          </a:ln>
          <a:effectLst/>
        </p:spPr>
        <p:txBody>
          <a:bodyPr wrap="none" anchor="ctr"/>
          <a:lstStyle/>
          <a:p>
            <a:endParaRPr lang="en-CA"/>
          </a:p>
        </p:txBody>
      </p:sp>
      <p:sp>
        <p:nvSpPr>
          <p:cNvPr id="30749" name="Text Box 29"/>
          <p:cNvSpPr txBox="1">
            <a:spLocks noChangeArrowheads="1"/>
          </p:cNvSpPr>
          <p:nvPr/>
        </p:nvSpPr>
        <p:spPr bwMode="auto">
          <a:xfrm>
            <a:off x="528638" y="1116013"/>
            <a:ext cx="2514600" cy="457200"/>
          </a:xfrm>
          <a:prstGeom prst="rect">
            <a:avLst/>
          </a:prstGeom>
          <a:noFill/>
          <a:ln w="9525">
            <a:noFill/>
            <a:miter lim="800000"/>
            <a:headEnd/>
            <a:tailEnd/>
          </a:ln>
          <a:effectLst/>
        </p:spPr>
        <p:txBody>
          <a:bodyPr>
            <a:spAutoFit/>
          </a:bodyPr>
          <a:lstStyle/>
          <a:p>
            <a:pPr>
              <a:spcBef>
                <a:spcPct val="50000"/>
              </a:spcBef>
            </a:pPr>
            <a:r>
              <a:rPr lang="en-US" sz="2400" b="1">
                <a:solidFill>
                  <a:srgbClr val="FFFF99"/>
                </a:solidFill>
              </a:rPr>
              <a:t>Quick Check</a:t>
            </a:r>
          </a:p>
        </p:txBody>
      </p:sp>
      <p:sp>
        <p:nvSpPr>
          <p:cNvPr id="30745" name="Text Box 25"/>
          <p:cNvSpPr txBox="1">
            <a:spLocks noChangeArrowheads="1"/>
          </p:cNvSpPr>
          <p:nvPr/>
        </p:nvSpPr>
        <p:spPr bwMode="auto">
          <a:xfrm>
            <a:off x="533400" y="1600200"/>
            <a:ext cx="5257800" cy="2828925"/>
          </a:xfrm>
          <a:prstGeom prst="rect">
            <a:avLst/>
          </a:prstGeom>
          <a:solidFill>
            <a:srgbClr val="FFFF99"/>
          </a:solidFill>
          <a:ln w="9525">
            <a:noFill/>
            <a:miter lim="800000"/>
            <a:headEnd/>
            <a:tailEnd/>
          </a:ln>
          <a:effectLst/>
        </p:spPr>
        <p:txBody>
          <a:bodyPr>
            <a:spAutoFit/>
          </a:bodyPr>
          <a:lstStyle/>
          <a:p>
            <a:pPr>
              <a:lnSpc>
                <a:spcPct val="115000"/>
              </a:lnSpc>
              <a:tabLst>
                <a:tab pos="457200" algn="l"/>
              </a:tabLst>
            </a:pPr>
            <a:r>
              <a:rPr lang="en-US" sz="2000">
                <a:solidFill>
                  <a:srgbClr val="003300"/>
                </a:solidFill>
              </a:rPr>
              <a:t>	[Rip] would never refuse to assist a neighbor even in the roughest toil, and was a foremost man at all country frolics for husking corn, or building stone fences; the women of the village too used to employ him to run their errands . . . </a:t>
            </a:r>
          </a:p>
          <a:p>
            <a:pPr algn="r">
              <a:lnSpc>
                <a:spcPct val="115000"/>
              </a:lnSpc>
              <a:tabLst>
                <a:tab pos="457200" algn="l"/>
              </a:tabLst>
            </a:pPr>
            <a:r>
              <a:rPr lang="en-US" sz="1600">
                <a:solidFill>
                  <a:srgbClr val="003300"/>
                </a:solidFill>
              </a:rPr>
              <a:t>from “Rip Van Winkle” by Washington Irving</a:t>
            </a:r>
          </a:p>
        </p:txBody>
      </p:sp>
      <p:sp>
        <p:nvSpPr>
          <p:cNvPr id="30751" name="AutoShape 31">
            <a:hlinkClick r:id="rId5" action="ppaction://hlinksldjump" highlightClick="1"/>
          </p:cNvPr>
          <p:cNvSpPr>
            <a:spLocks noChangeArrowheads="1"/>
          </p:cNvSpPr>
          <p:nvPr/>
        </p:nvSpPr>
        <p:spPr bwMode="auto">
          <a:xfrm>
            <a:off x="6934200" y="6019800"/>
            <a:ext cx="685800" cy="838200"/>
          </a:xfrm>
          <a:prstGeom prst="actionButtonBlank">
            <a:avLst/>
          </a:prstGeom>
          <a:noFill/>
          <a:ln w="9525">
            <a:noFill/>
            <a:miter lim="800000"/>
            <a:headEnd/>
            <a:tailEnd/>
          </a:ln>
          <a:effectLst/>
        </p:spPr>
        <p:txBody>
          <a:bodyPr wrap="none" anchor="ctr"/>
          <a:lstStyle/>
          <a:p>
            <a:endParaRPr lang="en-CA"/>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0729"/>
                                        </p:tgtEl>
                                        <p:attrNameLst>
                                          <p:attrName>style.visibility</p:attrName>
                                        </p:attrNameLst>
                                      </p:cBhvr>
                                      <p:to>
                                        <p:strVal val="visible"/>
                                      </p:to>
                                    </p:set>
                                    <p:animEffect transition="in" filter="wipe(up)">
                                      <p:cBhvr>
                                        <p:cTn id="7" dur="500"/>
                                        <p:tgtEl>
                                          <p:spTgt spid="30729"/>
                                        </p:tgtEl>
                                      </p:cBhvr>
                                    </p:animEffect>
                                  </p:childTnLst>
                                </p:cTn>
                              </p:par>
                              <p:par>
                                <p:cTn id="8" presetID="1" presetClass="entr" presetSubtype="0" fill="hold" nodeType="withEffect">
                                  <p:stCondLst>
                                    <p:cond delay="0"/>
                                  </p:stCondLst>
                                  <p:childTnLst>
                                    <p:set>
                                      <p:cBhvr>
                                        <p:cTn id="9" dur="1" fill="hold">
                                          <p:stCondLst>
                                            <p:cond delay="499"/>
                                          </p:stCondLst>
                                        </p:cTn>
                                        <p:tgtEl>
                                          <p:spTgt spid="30743"/>
                                        </p:tgtEl>
                                        <p:attrNameLst>
                                          <p:attrName>style.visibility</p:attrName>
                                        </p:attrNameLst>
                                      </p:cBhvr>
                                      <p:to>
                                        <p:strVal val="visible"/>
                                      </p:to>
                                    </p:set>
                                  </p:childTnLst>
                                </p:cTn>
                              </p:par>
                            </p:childTnLst>
                          </p:cTn>
                        </p:par>
                        <p:par>
                          <p:cTn id="10" fill="hold">
                            <p:stCondLst>
                              <p:cond delay="500"/>
                            </p:stCondLst>
                            <p:childTnLst>
                              <p:par>
                                <p:cTn id="11" presetID="1" presetClass="entr" presetSubtype="0" fill="hold" grpId="0" nodeType="afterEffect">
                                  <p:stCondLst>
                                    <p:cond delay="0"/>
                                  </p:stCondLst>
                                  <p:childTnLst>
                                    <p:set>
                                      <p:cBhvr>
                                        <p:cTn id="12" dur="1" fill="hold">
                                          <p:stCondLst>
                                            <p:cond delay="0"/>
                                          </p:stCondLst>
                                        </p:cTn>
                                        <p:tgtEl>
                                          <p:spTgt spid="307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9" grpId="0"/>
      <p:bldP spid="30747" grpId="0"/>
    </p:bldLst>
  </p:timing>
</p:sld>
</file>

<file path=ppt/slides/slide12.xml><?xml version="1.0" encoding="utf-8"?>
<p:sld xmlns:a="http://schemas.openxmlformats.org/drawingml/2006/main" xmlns:r="http://schemas.openxmlformats.org/officeDocument/2006/relationships" xmlns:p="http://schemas.openxmlformats.org/presentationml/2006/main" show="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1710" name="AutoShape 30"/>
          <p:cNvSpPr>
            <a:spLocks noChangeArrowheads="1"/>
          </p:cNvSpPr>
          <p:nvPr/>
        </p:nvSpPr>
        <p:spPr bwMode="auto">
          <a:xfrm>
            <a:off x="533400" y="1089025"/>
            <a:ext cx="2286000" cy="1066800"/>
          </a:xfrm>
          <a:prstGeom prst="roundRect">
            <a:avLst>
              <a:gd name="adj" fmla="val 16667"/>
            </a:avLst>
          </a:prstGeom>
          <a:solidFill>
            <a:srgbClr val="336633"/>
          </a:solidFill>
          <a:ln w="9525">
            <a:noFill/>
            <a:round/>
            <a:headEnd/>
            <a:tailEnd/>
          </a:ln>
          <a:effectLst/>
        </p:spPr>
        <p:txBody>
          <a:bodyPr wrap="none" anchor="ctr"/>
          <a:lstStyle/>
          <a:p>
            <a:endParaRPr lang="en-CA"/>
          </a:p>
        </p:txBody>
      </p:sp>
      <p:sp>
        <p:nvSpPr>
          <p:cNvPr id="71687" name="Rectangle 7"/>
          <p:cNvSpPr>
            <a:spLocks noGrp="1" noChangeArrowheads="1"/>
          </p:cNvSpPr>
          <p:nvPr>
            <p:ph type="title"/>
          </p:nvPr>
        </p:nvSpPr>
        <p:spPr/>
        <p:txBody>
          <a:bodyPr/>
          <a:lstStyle/>
          <a:p>
            <a:r>
              <a:rPr lang="en-US">
                <a:solidFill>
                  <a:srgbClr val="FFFF99"/>
                </a:solidFill>
              </a:rPr>
              <a:t>Indirect Characterization</a:t>
            </a:r>
          </a:p>
        </p:txBody>
      </p:sp>
      <p:sp>
        <p:nvSpPr>
          <p:cNvPr id="71688" name="Text Box 8"/>
          <p:cNvSpPr txBox="1">
            <a:spLocks noChangeArrowheads="1"/>
          </p:cNvSpPr>
          <p:nvPr/>
        </p:nvSpPr>
        <p:spPr bwMode="auto">
          <a:xfrm>
            <a:off x="6019800" y="3260725"/>
            <a:ext cx="2590800" cy="1616075"/>
          </a:xfrm>
          <a:prstGeom prst="rect">
            <a:avLst/>
          </a:prstGeom>
          <a:solidFill>
            <a:srgbClr val="993300"/>
          </a:solidFill>
          <a:ln w="9525" algn="ctr">
            <a:noFill/>
            <a:miter lim="800000"/>
            <a:headEnd/>
            <a:tailEnd/>
          </a:ln>
          <a:effectLst/>
        </p:spPr>
        <p:txBody>
          <a:bodyPr>
            <a:spAutoFit/>
          </a:bodyPr>
          <a:lstStyle/>
          <a:p>
            <a:pPr>
              <a:spcBef>
                <a:spcPct val="50000"/>
              </a:spcBef>
            </a:pPr>
            <a:r>
              <a:rPr lang="en-US" sz="2000">
                <a:solidFill>
                  <a:schemeClr val="bg1"/>
                </a:solidFill>
              </a:rPr>
              <a:t>The writer describes Rip’s actions—he always helps others. </a:t>
            </a:r>
          </a:p>
        </p:txBody>
      </p:sp>
      <p:pic>
        <p:nvPicPr>
          <p:cNvPr id="71690" name="Picture 10">
            <a:hlinkClick r:id="rId4" action="ppaction://hlinksldjump"/>
          </p:cNvPr>
          <p:cNvPicPr>
            <a:picLocks noChangeAspect="1" noChangeArrowheads="1"/>
          </p:cNvPicPr>
          <p:nvPr/>
        </p:nvPicPr>
        <p:blipFill>
          <a:blip r:embed="rId5"/>
          <a:srcRect/>
          <a:stretch>
            <a:fillRect/>
          </a:stretch>
        </p:blipFill>
        <p:spPr bwMode="auto">
          <a:xfrm>
            <a:off x="7813675" y="5522913"/>
            <a:ext cx="796925" cy="420687"/>
          </a:xfrm>
          <a:prstGeom prst="rect">
            <a:avLst/>
          </a:prstGeom>
          <a:noFill/>
        </p:spPr>
      </p:pic>
      <p:sp>
        <p:nvSpPr>
          <p:cNvPr id="71700" name="Text Box 20"/>
          <p:cNvSpPr txBox="1">
            <a:spLocks noChangeArrowheads="1"/>
          </p:cNvSpPr>
          <p:nvPr/>
        </p:nvSpPr>
        <p:spPr bwMode="auto">
          <a:xfrm>
            <a:off x="6019800" y="1447800"/>
            <a:ext cx="2590800" cy="1616075"/>
          </a:xfrm>
          <a:prstGeom prst="rect">
            <a:avLst/>
          </a:prstGeom>
          <a:noFill/>
          <a:ln w="9525">
            <a:noFill/>
            <a:miter lim="800000"/>
            <a:headEnd/>
            <a:tailEnd/>
          </a:ln>
          <a:effectLst/>
        </p:spPr>
        <p:txBody>
          <a:bodyPr>
            <a:spAutoFit/>
          </a:bodyPr>
          <a:lstStyle/>
          <a:p>
            <a:pPr>
              <a:spcBef>
                <a:spcPct val="50000"/>
              </a:spcBef>
            </a:pPr>
            <a:r>
              <a:rPr lang="en-US" sz="2000">
                <a:solidFill>
                  <a:srgbClr val="FFFF99"/>
                </a:solidFill>
              </a:rPr>
              <a:t>In what indirect ways does the writer reveal character in this passage?</a:t>
            </a:r>
          </a:p>
        </p:txBody>
      </p:sp>
      <p:sp>
        <p:nvSpPr>
          <p:cNvPr id="71711" name="Text Box 31"/>
          <p:cNvSpPr txBox="1">
            <a:spLocks noChangeArrowheads="1"/>
          </p:cNvSpPr>
          <p:nvPr/>
        </p:nvSpPr>
        <p:spPr bwMode="auto">
          <a:xfrm>
            <a:off x="528638" y="1116013"/>
            <a:ext cx="2514600" cy="457200"/>
          </a:xfrm>
          <a:prstGeom prst="rect">
            <a:avLst/>
          </a:prstGeom>
          <a:noFill/>
          <a:ln w="9525">
            <a:noFill/>
            <a:miter lim="800000"/>
            <a:headEnd/>
            <a:tailEnd/>
          </a:ln>
          <a:effectLst/>
        </p:spPr>
        <p:txBody>
          <a:bodyPr>
            <a:spAutoFit/>
          </a:bodyPr>
          <a:lstStyle/>
          <a:p>
            <a:pPr>
              <a:spcBef>
                <a:spcPct val="50000"/>
              </a:spcBef>
            </a:pPr>
            <a:r>
              <a:rPr lang="en-US" sz="2400" b="1">
                <a:solidFill>
                  <a:srgbClr val="FFFF99"/>
                </a:solidFill>
              </a:rPr>
              <a:t>Quick Check</a:t>
            </a:r>
            <a:endParaRPr lang="en-US" sz="2400">
              <a:solidFill>
                <a:srgbClr val="FFFF99"/>
              </a:solidFill>
            </a:endParaRPr>
          </a:p>
        </p:txBody>
      </p:sp>
      <p:sp>
        <p:nvSpPr>
          <p:cNvPr id="71713" name="AutoShape 33">
            <a:hlinkClick r:id="" action="ppaction://noaction" highlightClick="1"/>
          </p:cNvPr>
          <p:cNvSpPr>
            <a:spLocks noChangeArrowheads="1"/>
          </p:cNvSpPr>
          <p:nvPr/>
        </p:nvSpPr>
        <p:spPr bwMode="auto">
          <a:xfrm>
            <a:off x="5715000" y="6019800"/>
            <a:ext cx="2590800" cy="838200"/>
          </a:xfrm>
          <a:prstGeom prst="actionButtonBlank">
            <a:avLst/>
          </a:prstGeom>
          <a:noFill/>
          <a:ln w="9525">
            <a:noFill/>
            <a:miter lim="800000"/>
            <a:headEnd/>
            <a:tailEnd/>
          </a:ln>
          <a:effectLst/>
        </p:spPr>
        <p:txBody>
          <a:bodyPr wrap="none" anchor="ctr"/>
          <a:lstStyle/>
          <a:p>
            <a:endParaRPr lang="en-CA"/>
          </a:p>
        </p:txBody>
      </p:sp>
      <p:sp>
        <p:nvSpPr>
          <p:cNvPr id="71714" name="Text Box 34"/>
          <p:cNvSpPr txBox="1">
            <a:spLocks noChangeArrowheads="1"/>
          </p:cNvSpPr>
          <p:nvPr/>
        </p:nvSpPr>
        <p:spPr bwMode="auto">
          <a:xfrm>
            <a:off x="533400" y="1600200"/>
            <a:ext cx="5257800" cy="2828925"/>
          </a:xfrm>
          <a:prstGeom prst="rect">
            <a:avLst/>
          </a:prstGeom>
          <a:solidFill>
            <a:srgbClr val="FFFF99"/>
          </a:solidFill>
          <a:ln w="9525">
            <a:noFill/>
            <a:miter lim="800000"/>
            <a:headEnd/>
            <a:tailEnd/>
          </a:ln>
          <a:effectLst/>
        </p:spPr>
        <p:txBody>
          <a:bodyPr>
            <a:spAutoFit/>
          </a:bodyPr>
          <a:lstStyle/>
          <a:p>
            <a:pPr>
              <a:lnSpc>
                <a:spcPct val="115000"/>
              </a:lnSpc>
              <a:tabLst>
                <a:tab pos="457200" algn="l"/>
              </a:tabLst>
            </a:pPr>
            <a:r>
              <a:rPr lang="en-US" sz="2000">
                <a:solidFill>
                  <a:srgbClr val="003300"/>
                </a:solidFill>
              </a:rPr>
              <a:t>	[Rip] would never refuse to assist a neighbor even in the roughest toil, and was a foremost man at all country frolics for husking corn, or building stone fences; the women of the village too used to employ him to run their errands . . . </a:t>
            </a:r>
          </a:p>
          <a:p>
            <a:pPr algn="r">
              <a:lnSpc>
                <a:spcPct val="115000"/>
              </a:lnSpc>
              <a:tabLst>
                <a:tab pos="457200" algn="l"/>
              </a:tabLst>
            </a:pPr>
            <a:r>
              <a:rPr lang="en-US" sz="1600">
                <a:solidFill>
                  <a:srgbClr val="003300"/>
                </a:solidFill>
              </a:rPr>
              <a:t>from “Rip Van Winkle” by Washington Irving</a:t>
            </a:r>
          </a:p>
        </p:txBody>
      </p:sp>
    </p:spTree>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ext Box 2"/>
          <p:cNvSpPr txBox="1">
            <a:spLocks noChangeArrowheads="1"/>
          </p:cNvSpPr>
          <p:nvPr/>
        </p:nvSpPr>
        <p:spPr bwMode="auto">
          <a:xfrm>
            <a:off x="528638" y="1370013"/>
            <a:ext cx="8077200" cy="1552575"/>
          </a:xfrm>
          <a:prstGeom prst="rect">
            <a:avLst/>
          </a:prstGeom>
          <a:noFill/>
          <a:ln w="9525">
            <a:noFill/>
            <a:miter lim="800000"/>
            <a:headEnd/>
            <a:tailEnd/>
          </a:ln>
          <a:effectLst/>
        </p:spPr>
        <p:txBody>
          <a:bodyPr>
            <a:spAutoFit/>
          </a:bodyPr>
          <a:lstStyle/>
          <a:p>
            <a:pPr>
              <a:spcBef>
                <a:spcPct val="50000"/>
              </a:spcBef>
              <a:tabLst>
                <a:tab pos="4114800" algn="l"/>
              </a:tabLst>
            </a:pPr>
            <a:r>
              <a:rPr lang="en-US" sz="2400">
                <a:solidFill>
                  <a:srgbClr val="FFFF99"/>
                </a:solidFill>
              </a:rPr>
              <a:t>Characters are also important in poetry and plays. One way that poets and playwrights can develop characters is by letting them speak for </a:t>
            </a:r>
            <a:br>
              <a:rPr lang="en-US" sz="2400">
                <a:solidFill>
                  <a:srgbClr val="FFFF99"/>
                </a:solidFill>
              </a:rPr>
            </a:br>
            <a:r>
              <a:rPr lang="en-US" sz="2400">
                <a:solidFill>
                  <a:srgbClr val="FFFF99"/>
                </a:solidFill>
              </a:rPr>
              <a:t>themselves.</a:t>
            </a:r>
          </a:p>
        </p:txBody>
      </p:sp>
      <p:sp>
        <p:nvSpPr>
          <p:cNvPr id="69635" name="Text Box 3"/>
          <p:cNvSpPr txBox="1">
            <a:spLocks noChangeArrowheads="1"/>
          </p:cNvSpPr>
          <p:nvPr/>
        </p:nvSpPr>
        <p:spPr bwMode="auto">
          <a:xfrm>
            <a:off x="528638" y="3001963"/>
            <a:ext cx="8081962" cy="1187450"/>
          </a:xfrm>
          <a:prstGeom prst="rect">
            <a:avLst/>
          </a:prstGeom>
          <a:noFill/>
          <a:ln w="9525">
            <a:noFill/>
            <a:miter lim="800000"/>
            <a:headEnd/>
            <a:tailEnd/>
          </a:ln>
          <a:effectLst/>
        </p:spPr>
        <p:txBody>
          <a:bodyPr>
            <a:spAutoFit/>
          </a:bodyPr>
          <a:lstStyle/>
          <a:p>
            <a:pPr marL="461963" lvl="1" indent="-347663">
              <a:spcBef>
                <a:spcPct val="50000"/>
              </a:spcBef>
              <a:buFontTx/>
              <a:buChar char="•"/>
            </a:pPr>
            <a:r>
              <a:rPr lang="en-US" sz="2400">
                <a:solidFill>
                  <a:srgbClr val="FFFF99"/>
                </a:solidFill>
              </a:rPr>
              <a:t>A </a:t>
            </a:r>
            <a:r>
              <a:rPr lang="en-US" sz="2400" b="1">
                <a:solidFill>
                  <a:srgbClr val="FFFF99"/>
                </a:solidFill>
              </a:rPr>
              <a:t>dramatic monologue</a:t>
            </a:r>
            <a:r>
              <a:rPr lang="en-US" sz="2400">
                <a:solidFill>
                  <a:srgbClr val="FFFF99"/>
                </a:solidFill>
              </a:rPr>
              <a:t> is a poem in which a single character talks to one or more silent listeners.</a:t>
            </a:r>
          </a:p>
        </p:txBody>
      </p:sp>
      <p:sp>
        <p:nvSpPr>
          <p:cNvPr id="69636" name="Rectangle 4"/>
          <p:cNvSpPr>
            <a:spLocks noGrp="1" noChangeArrowheads="1"/>
          </p:cNvSpPr>
          <p:nvPr>
            <p:ph type="title"/>
          </p:nvPr>
        </p:nvSpPr>
        <p:spPr/>
        <p:txBody>
          <a:bodyPr/>
          <a:lstStyle/>
          <a:p>
            <a:r>
              <a:rPr lang="en-US">
                <a:solidFill>
                  <a:srgbClr val="FFFF99"/>
                </a:solidFill>
              </a:rPr>
              <a:t>Dramatic Monologue and Soliloquy</a:t>
            </a:r>
          </a:p>
        </p:txBody>
      </p:sp>
      <p:sp>
        <p:nvSpPr>
          <p:cNvPr id="69638" name="Text Box 6"/>
          <p:cNvSpPr txBox="1">
            <a:spLocks noChangeArrowheads="1"/>
          </p:cNvSpPr>
          <p:nvPr/>
        </p:nvSpPr>
        <p:spPr bwMode="auto">
          <a:xfrm>
            <a:off x="528638" y="4375150"/>
            <a:ext cx="8081962" cy="1187450"/>
          </a:xfrm>
          <a:prstGeom prst="rect">
            <a:avLst/>
          </a:prstGeom>
          <a:noFill/>
          <a:ln w="9525">
            <a:noFill/>
            <a:miter lim="800000"/>
            <a:headEnd/>
            <a:tailEnd/>
          </a:ln>
          <a:effectLst/>
        </p:spPr>
        <p:txBody>
          <a:bodyPr>
            <a:spAutoFit/>
          </a:bodyPr>
          <a:lstStyle/>
          <a:p>
            <a:pPr marL="461963" lvl="1" indent="-347663">
              <a:spcBef>
                <a:spcPct val="50000"/>
              </a:spcBef>
              <a:buFontTx/>
              <a:buChar char="•"/>
            </a:pPr>
            <a:r>
              <a:rPr lang="en-US" sz="2400">
                <a:solidFill>
                  <a:srgbClr val="FFFF99"/>
                </a:solidFill>
              </a:rPr>
              <a:t>A </a:t>
            </a:r>
            <a:r>
              <a:rPr lang="en-US" sz="2400" b="1">
                <a:solidFill>
                  <a:srgbClr val="FFFF99"/>
                </a:solidFill>
              </a:rPr>
              <a:t>soliloquy</a:t>
            </a:r>
            <a:r>
              <a:rPr lang="en-US" sz="2400">
                <a:solidFill>
                  <a:srgbClr val="FFFF99"/>
                </a:solidFill>
              </a:rPr>
              <a:t> is a scene in a play in which a lone character tells his or her thoughts directly to the audience.</a:t>
            </a:r>
          </a:p>
        </p:txBody>
      </p:sp>
      <p:pic>
        <p:nvPicPr>
          <p:cNvPr id="69645" name="Picture 13"/>
          <p:cNvPicPr>
            <a:picLocks noChangeAspect="1" noChangeArrowheads="1"/>
          </p:cNvPicPr>
          <p:nvPr/>
        </p:nvPicPr>
        <p:blipFill>
          <a:blip r:embed="rId3"/>
          <a:srcRect/>
          <a:stretch>
            <a:fillRect/>
          </a:stretch>
        </p:blipFill>
        <p:spPr bwMode="auto">
          <a:xfrm>
            <a:off x="2590800" y="2730500"/>
            <a:ext cx="133350" cy="88900"/>
          </a:xfrm>
          <a:prstGeom prst="rect">
            <a:avLst/>
          </a:prstGeom>
          <a:noFill/>
        </p:spPr>
      </p:pic>
      <p:pic>
        <p:nvPicPr>
          <p:cNvPr id="69647" name="Picture 15"/>
          <p:cNvPicPr>
            <a:picLocks noChangeAspect="1" noChangeArrowheads="1"/>
          </p:cNvPicPr>
          <p:nvPr/>
        </p:nvPicPr>
        <p:blipFill>
          <a:blip r:embed="rId3"/>
          <a:srcRect/>
          <a:stretch>
            <a:fillRect/>
          </a:stretch>
        </p:blipFill>
        <p:spPr bwMode="auto">
          <a:xfrm>
            <a:off x="2667000" y="3949700"/>
            <a:ext cx="133350" cy="88900"/>
          </a:xfrm>
          <a:prstGeom prst="rect">
            <a:avLst/>
          </a:prstGeom>
          <a:noFill/>
        </p:spPr>
      </p:pic>
      <p:sp>
        <p:nvSpPr>
          <p:cNvPr id="69653" name="Text Box 21"/>
          <p:cNvSpPr txBox="1">
            <a:spLocks noChangeArrowheads="1"/>
          </p:cNvSpPr>
          <p:nvPr/>
        </p:nvSpPr>
        <p:spPr bwMode="auto">
          <a:xfrm>
            <a:off x="6553200" y="5653088"/>
            <a:ext cx="2057400" cy="366712"/>
          </a:xfrm>
          <a:prstGeom prst="rect">
            <a:avLst/>
          </a:prstGeom>
          <a:noFill/>
          <a:ln w="9525">
            <a:noFill/>
            <a:miter lim="800000"/>
            <a:headEnd/>
            <a:tailEnd/>
          </a:ln>
          <a:effectLst/>
        </p:spPr>
        <p:txBody>
          <a:bodyPr>
            <a:spAutoFit/>
          </a:bodyPr>
          <a:lstStyle/>
          <a:p>
            <a:pPr>
              <a:spcBef>
                <a:spcPct val="50000"/>
              </a:spcBef>
            </a:pPr>
            <a:r>
              <a:rPr lang="en-US">
                <a:solidFill>
                  <a:srgbClr val="FFFF99"/>
                </a:solidFill>
              </a:rPr>
              <a:t>[End of Section]</a:t>
            </a:r>
          </a:p>
        </p:txBody>
      </p:sp>
      <p:sp>
        <p:nvSpPr>
          <p:cNvPr id="69654" name="AutoShape 22">
            <a:hlinkClick r:id="rId4" action="ppaction://hlinksldjump" highlightClick="1"/>
          </p:cNvPr>
          <p:cNvSpPr>
            <a:spLocks noChangeArrowheads="1"/>
          </p:cNvSpPr>
          <p:nvPr/>
        </p:nvSpPr>
        <p:spPr bwMode="auto">
          <a:xfrm>
            <a:off x="6172200" y="6019800"/>
            <a:ext cx="685800" cy="838200"/>
          </a:xfrm>
          <a:prstGeom prst="actionButtonBlank">
            <a:avLst/>
          </a:prstGeom>
          <a:noFill/>
          <a:ln w="9525">
            <a:noFill/>
            <a:miter lim="800000"/>
            <a:headEnd/>
            <a:tailEnd/>
          </a:ln>
          <a:effectLst/>
        </p:spPr>
        <p:txBody>
          <a:bodyPr wrap="none" anchor="ctr"/>
          <a:lstStyle/>
          <a:p>
            <a:endParaRPr lang="en-CA"/>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9635"/>
                                        </p:tgtEl>
                                        <p:attrNameLst>
                                          <p:attrName>style.visibility</p:attrName>
                                        </p:attrNameLst>
                                      </p:cBhvr>
                                      <p:to>
                                        <p:strVal val="visible"/>
                                      </p:to>
                                    </p:set>
                                    <p:animEffect transition="in" filter="wipe(left)">
                                      <p:cBhvr>
                                        <p:cTn id="7" dur="500"/>
                                        <p:tgtEl>
                                          <p:spTgt spid="69635"/>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6964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9638">
                                            <p:txEl>
                                              <p:pRg st="0" end="0"/>
                                            </p:txEl>
                                          </p:spTgt>
                                        </p:tgtEl>
                                        <p:attrNameLst>
                                          <p:attrName>style.visibility</p:attrName>
                                        </p:attrNameLst>
                                      </p:cBhvr>
                                      <p:to>
                                        <p:strVal val="visible"/>
                                      </p:to>
                                    </p:set>
                                    <p:animEffect transition="in" filter="wipe(left)">
                                      <p:cBhvr>
                                        <p:cTn id="15" dur="500"/>
                                        <p:tgtEl>
                                          <p:spTgt spid="69638">
                                            <p:txEl>
                                              <p:pRg st="0" end="0"/>
                                            </p:txEl>
                                          </p:spTgt>
                                        </p:tgtEl>
                                      </p:cBhvr>
                                    </p:animEffect>
                                  </p:childTnLst>
                                </p:cTn>
                              </p:par>
                            </p:childTnLst>
                          </p:cTn>
                        </p:par>
                        <p:par>
                          <p:cTn id="16" fill="hold">
                            <p:stCondLst>
                              <p:cond delay="500"/>
                            </p:stCondLst>
                            <p:childTnLst>
                              <p:par>
                                <p:cTn id="17" presetID="1" presetClass="entr" presetSubtype="0" fill="hold" grpId="0" nodeType="afterEffect">
                                  <p:stCondLst>
                                    <p:cond delay="0"/>
                                  </p:stCondLst>
                                  <p:childTnLst>
                                    <p:set>
                                      <p:cBhvr>
                                        <p:cTn id="18" dur="1" fill="hold">
                                          <p:stCondLst>
                                            <p:cond delay="0"/>
                                          </p:stCondLst>
                                        </p:cTn>
                                        <p:tgtEl>
                                          <p:spTgt spid="696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5" grpId="0"/>
      <p:bldP spid="69638" grpId="0" build="p" bldLvl="3"/>
      <p:bldP spid="6965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9" name="Rectangle 15"/>
          <p:cNvSpPr>
            <a:spLocks noGrp="1" noChangeArrowheads="1"/>
          </p:cNvSpPr>
          <p:nvPr>
            <p:ph type="title"/>
          </p:nvPr>
        </p:nvSpPr>
        <p:spPr/>
        <p:txBody>
          <a:bodyPr/>
          <a:lstStyle/>
          <a:p>
            <a:r>
              <a:rPr lang="en-US">
                <a:solidFill>
                  <a:srgbClr val="FFFF99"/>
                </a:solidFill>
              </a:rPr>
              <a:t>Flat, Round, and Stock Characters</a:t>
            </a:r>
          </a:p>
        </p:txBody>
      </p:sp>
      <p:sp>
        <p:nvSpPr>
          <p:cNvPr id="16413" name="Text Box 29"/>
          <p:cNvSpPr txBox="1">
            <a:spLocks noChangeArrowheads="1"/>
          </p:cNvSpPr>
          <p:nvPr/>
        </p:nvSpPr>
        <p:spPr bwMode="auto">
          <a:xfrm>
            <a:off x="528638" y="1370013"/>
            <a:ext cx="2743200" cy="457200"/>
          </a:xfrm>
          <a:prstGeom prst="rect">
            <a:avLst/>
          </a:prstGeom>
          <a:noFill/>
          <a:ln w="9525">
            <a:noFill/>
            <a:miter lim="800000"/>
            <a:headEnd/>
            <a:tailEnd/>
          </a:ln>
          <a:effectLst/>
        </p:spPr>
        <p:txBody>
          <a:bodyPr>
            <a:spAutoFit/>
          </a:bodyPr>
          <a:lstStyle/>
          <a:p>
            <a:pPr>
              <a:spcBef>
                <a:spcPct val="50000"/>
              </a:spcBef>
              <a:tabLst>
                <a:tab pos="3314700" algn="l"/>
              </a:tabLst>
            </a:pPr>
            <a:r>
              <a:rPr lang="en-US" sz="2400" b="1">
                <a:solidFill>
                  <a:srgbClr val="FF9900"/>
                </a:solidFill>
              </a:rPr>
              <a:t>Flat characters</a:t>
            </a:r>
            <a:endParaRPr lang="en-US" sz="2400">
              <a:solidFill>
                <a:srgbClr val="FFFF99"/>
              </a:solidFill>
            </a:endParaRPr>
          </a:p>
        </p:txBody>
      </p:sp>
      <p:sp>
        <p:nvSpPr>
          <p:cNvPr id="16414" name="Text Box 30"/>
          <p:cNvSpPr txBox="1">
            <a:spLocks noChangeArrowheads="1"/>
          </p:cNvSpPr>
          <p:nvPr/>
        </p:nvSpPr>
        <p:spPr bwMode="auto">
          <a:xfrm>
            <a:off x="528638" y="1920875"/>
            <a:ext cx="4343400" cy="822325"/>
          </a:xfrm>
          <a:prstGeom prst="rect">
            <a:avLst/>
          </a:prstGeom>
          <a:noFill/>
          <a:ln w="9525">
            <a:noFill/>
            <a:miter lim="800000"/>
            <a:headEnd/>
            <a:tailEnd/>
          </a:ln>
          <a:effectLst/>
        </p:spPr>
        <p:txBody>
          <a:bodyPr>
            <a:spAutoFit/>
          </a:bodyPr>
          <a:lstStyle/>
          <a:p>
            <a:pPr marL="461963" lvl="1" indent="-347663">
              <a:spcBef>
                <a:spcPct val="50000"/>
              </a:spcBef>
              <a:buFontTx/>
              <a:buChar char="•"/>
            </a:pPr>
            <a:r>
              <a:rPr lang="en-US" sz="2400">
                <a:solidFill>
                  <a:srgbClr val="FFFF99"/>
                </a:solidFill>
              </a:rPr>
              <a:t>have only one or two character traits</a:t>
            </a:r>
          </a:p>
        </p:txBody>
      </p:sp>
      <p:sp>
        <p:nvSpPr>
          <p:cNvPr id="16415" name="Text Box 31"/>
          <p:cNvSpPr txBox="1">
            <a:spLocks noChangeArrowheads="1"/>
          </p:cNvSpPr>
          <p:nvPr/>
        </p:nvSpPr>
        <p:spPr bwMode="auto">
          <a:xfrm>
            <a:off x="528638" y="2835275"/>
            <a:ext cx="4343400" cy="822325"/>
          </a:xfrm>
          <a:prstGeom prst="rect">
            <a:avLst/>
          </a:prstGeom>
          <a:noFill/>
          <a:ln w="9525">
            <a:noFill/>
            <a:miter lim="800000"/>
            <a:headEnd/>
            <a:tailEnd/>
          </a:ln>
          <a:effectLst/>
        </p:spPr>
        <p:txBody>
          <a:bodyPr>
            <a:spAutoFit/>
          </a:bodyPr>
          <a:lstStyle/>
          <a:p>
            <a:pPr marL="461963" lvl="1" indent="-347663">
              <a:spcBef>
                <a:spcPct val="50000"/>
              </a:spcBef>
              <a:buFontTx/>
              <a:buChar char="•"/>
            </a:pPr>
            <a:r>
              <a:rPr lang="en-US" sz="2400">
                <a:solidFill>
                  <a:srgbClr val="FFFF99"/>
                </a:solidFill>
              </a:rPr>
              <a:t>can be described in a few words</a:t>
            </a:r>
          </a:p>
        </p:txBody>
      </p:sp>
      <p:pic>
        <p:nvPicPr>
          <p:cNvPr id="16416" name="Picture 32"/>
          <p:cNvPicPr>
            <a:picLocks noChangeAspect="1" noChangeArrowheads="1"/>
          </p:cNvPicPr>
          <p:nvPr/>
        </p:nvPicPr>
        <p:blipFill>
          <a:blip r:embed="rId3"/>
          <a:srcRect/>
          <a:stretch>
            <a:fillRect/>
          </a:stretch>
        </p:blipFill>
        <p:spPr bwMode="auto">
          <a:xfrm>
            <a:off x="3371850" y="1600200"/>
            <a:ext cx="133350" cy="88900"/>
          </a:xfrm>
          <a:prstGeom prst="rect">
            <a:avLst/>
          </a:prstGeom>
          <a:noFill/>
        </p:spPr>
      </p:pic>
      <p:pic>
        <p:nvPicPr>
          <p:cNvPr id="16417" name="Picture 33"/>
          <p:cNvPicPr>
            <a:picLocks noChangeAspect="1" noChangeArrowheads="1"/>
          </p:cNvPicPr>
          <p:nvPr/>
        </p:nvPicPr>
        <p:blipFill>
          <a:blip r:embed="rId3"/>
          <a:srcRect/>
          <a:stretch>
            <a:fillRect/>
          </a:stretch>
        </p:blipFill>
        <p:spPr bwMode="auto">
          <a:xfrm>
            <a:off x="3581400" y="2514600"/>
            <a:ext cx="133350" cy="88900"/>
          </a:xfrm>
          <a:prstGeom prst="rect">
            <a:avLst/>
          </a:prstGeom>
          <a:noFill/>
        </p:spPr>
      </p:pic>
      <p:sp>
        <p:nvSpPr>
          <p:cNvPr id="16418" name="Text Box 34"/>
          <p:cNvSpPr txBox="1">
            <a:spLocks noChangeArrowheads="1"/>
          </p:cNvSpPr>
          <p:nvPr/>
        </p:nvSpPr>
        <p:spPr bwMode="auto">
          <a:xfrm>
            <a:off x="528638" y="3749675"/>
            <a:ext cx="4343400" cy="822325"/>
          </a:xfrm>
          <a:prstGeom prst="rect">
            <a:avLst/>
          </a:prstGeom>
          <a:noFill/>
          <a:ln w="9525">
            <a:noFill/>
            <a:miter lim="800000"/>
            <a:headEnd/>
            <a:tailEnd/>
          </a:ln>
          <a:effectLst/>
        </p:spPr>
        <p:txBody>
          <a:bodyPr>
            <a:spAutoFit/>
          </a:bodyPr>
          <a:lstStyle/>
          <a:p>
            <a:pPr marL="461963" lvl="1" indent="-347663">
              <a:spcBef>
                <a:spcPct val="50000"/>
              </a:spcBef>
              <a:buFontTx/>
              <a:buChar char="•"/>
            </a:pPr>
            <a:r>
              <a:rPr lang="en-US" sz="2400">
                <a:solidFill>
                  <a:srgbClr val="FFFF99"/>
                </a:solidFill>
              </a:rPr>
              <a:t>are usually minor characters</a:t>
            </a:r>
          </a:p>
        </p:txBody>
      </p:sp>
      <p:pic>
        <p:nvPicPr>
          <p:cNvPr id="16419" name="Picture 35"/>
          <p:cNvPicPr>
            <a:picLocks noChangeAspect="1" noChangeArrowheads="1"/>
          </p:cNvPicPr>
          <p:nvPr/>
        </p:nvPicPr>
        <p:blipFill>
          <a:blip r:embed="rId3"/>
          <a:srcRect/>
          <a:stretch>
            <a:fillRect/>
          </a:stretch>
        </p:blipFill>
        <p:spPr bwMode="auto">
          <a:xfrm>
            <a:off x="2819400" y="3429000"/>
            <a:ext cx="133350" cy="88900"/>
          </a:xfrm>
          <a:prstGeom prst="rect">
            <a:avLst/>
          </a:prstGeom>
          <a:noFill/>
        </p:spPr>
      </p:pic>
      <p:pic>
        <p:nvPicPr>
          <p:cNvPr id="16428" name="Picture 44" descr="c02ele111"/>
          <p:cNvPicPr>
            <a:picLocks noChangeAspect="1" noChangeArrowheads="1"/>
          </p:cNvPicPr>
          <p:nvPr/>
        </p:nvPicPr>
        <p:blipFill>
          <a:blip r:embed="rId4"/>
          <a:srcRect/>
          <a:stretch>
            <a:fillRect/>
          </a:stretch>
        </p:blipFill>
        <p:spPr bwMode="auto">
          <a:xfrm>
            <a:off x="5791200" y="3962400"/>
            <a:ext cx="2543175" cy="1743075"/>
          </a:xfrm>
          <a:prstGeom prst="rect">
            <a:avLst/>
          </a:prstGeom>
          <a:noFill/>
        </p:spPr>
      </p:pic>
      <p:pic>
        <p:nvPicPr>
          <p:cNvPr id="16429" name="Picture 45" descr="c02ele112"/>
          <p:cNvPicPr>
            <a:picLocks noChangeAspect="1" noChangeArrowheads="1"/>
          </p:cNvPicPr>
          <p:nvPr/>
        </p:nvPicPr>
        <p:blipFill>
          <a:blip r:embed="rId5"/>
          <a:srcRect/>
          <a:stretch>
            <a:fillRect/>
          </a:stretch>
        </p:blipFill>
        <p:spPr bwMode="auto">
          <a:xfrm>
            <a:off x="5257800" y="2066925"/>
            <a:ext cx="2543175" cy="1743075"/>
          </a:xfrm>
          <a:prstGeom prst="rect">
            <a:avLst/>
          </a:prstGeom>
          <a:noFill/>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6414">
                                            <p:txEl>
                                              <p:pRg st="0" end="0"/>
                                            </p:txEl>
                                          </p:spTgt>
                                        </p:tgtEl>
                                        <p:attrNameLst>
                                          <p:attrName>style.visibility</p:attrName>
                                        </p:attrNameLst>
                                      </p:cBhvr>
                                      <p:to>
                                        <p:strVal val="visible"/>
                                      </p:to>
                                    </p:set>
                                    <p:animEffect transition="in" filter="wipe(left)">
                                      <p:cBhvr>
                                        <p:cTn id="7" dur="500"/>
                                        <p:tgtEl>
                                          <p:spTgt spid="16414">
                                            <p:txEl>
                                              <p:pRg st="0" end="0"/>
                                            </p:txEl>
                                          </p:spTgt>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164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16415">
                                            <p:txEl>
                                              <p:pRg st="0" end="0"/>
                                            </p:txEl>
                                          </p:spTgt>
                                        </p:tgtEl>
                                        <p:attrNameLst>
                                          <p:attrName>style.visibility</p:attrName>
                                        </p:attrNameLst>
                                      </p:cBhvr>
                                      <p:to>
                                        <p:strVal val="visible"/>
                                      </p:to>
                                    </p:set>
                                    <p:animEffect transition="in" filter="wipe(left)">
                                      <p:cBhvr>
                                        <p:cTn id="15" dur="500"/>
                                        <p:tgtEl>
                                          <p:spTgt spid="16415">
                                            <p:txEl>
                                              <p:pRg st="0" end="0"/>
                                            </p:txEl>
                                          </p:spTgt>
                                        </p:tgtEl>
                                      </p:cBhvr>
                                    </p:animEffect>
                                  </p:childTnLst>
                                </p:cTn>
                              </p:par>
                            </p:childTnLst>
                          </p:cTn>
                        </p:par>
                        <p:par>
                          <p:cTn id="16" fill="hold">
                            <p:stCondLst>
                              <p:cond delay="500"/>
                            </p:stCondLst>
                            <p:childTnLst>
                              <p:par>
                                <p:cTn id="17" presetID="1" presetClass="entr" presetSubtype="0" fill="hold" nodeType="afterEffect">
                                  <p:stCondLst>
                                    <p:cond delay="0"/>
                                  </p:stCondLst>
                                  <p:childTnLst>
                                    <p:set>
                                      <p:cBhvr>
                                        <p:cTn id="18" dur="1" fill="hold">
                                          <p:stCondLst>
                                            <p:cond delay="0"/>
                                          </p:stCondLst>
                                        </p:cTn>
                                        <p:tgtEl>
                                          <p:spTgt spid="164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16418">
                                            <p:txEl>
                                              <p:pRg st="0" end="0"/>
                                            </p:txEl>
                                          </p:spTgt>
                                        </p:tgtEl>
                                        <p:attrNameLst>
                                          <p:attrName>style.visibility</p:attrName>
                                        </p:attrNameLst>
                                      </p:cBhvr>
                                      <p:to>
                                        <p:strVal val="visible"/>
                                      </p:to>
                                    </p:set>
                                    <p:animEffect transition="in" filter="wipe(left)">
                                      <p:cBhvr>
                                        <p:cTn id="23" dur="500"/>
                                        <p:tgtEl>
                                          <p:spTgt spid="164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14" grpId="0" build="p" bldLvl="3"/>
      <p:bldP spid="16415" grpId="0" build="p" bldLvl="3"/>
      <p:bldP spid="16418" grpId="0" build="p" bldLvl="3"/>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r>
              <a:rPr lang="en-US">
                <a:solidFill>
                  <a:srgbClr val="FFFF99"/>
                </a:solidFill>
              </a:rPr>
              <a:t>Flat, Round, and Stock Characters</a:t>
            </a:r>
          </a:p>
        </p:txBody>
      </p:sp>
      <p:sp>
        <p:nvSpPr>
          <p:cNvPr id="83971" name="Text Box 3"/>
          <p:cNvSpPr txBox="1">
            <a:spLocks noChangeArrowheads="1"/>
          </p:cNvSpPr>
          <p:nvPr/>
        </p:nvSpPr>
        <p:spPr bwMode="auto">
          <a:xfrm>
            <a:off x="528638" y="1370013"/>
            <a:ext cx="3200400" cy="457200"/>
          </a:xfrm>
          <a:prstGeom prst="rect">
            <a:avLst/>
          </a:prstGeom>
          <a:noFill/>
          <a:ln w="9525">
            <a:noFill/>
            <a:miter lim="800000"/>
            <a:headEnd/>
            <a:tailEnd/>
          </a:ln>
          <a:effectLst/>
        </p:spPr>
        <p:txBody>
          <a:bodyPr>
            <a:spAutoFit/>
          </a:bodyPr>
          <a:lstStyle/>
          <a:p>
            <a:pPr>
              <a:spcBef>
                <a:spcPct val="50000"/>
              </a:spcBef>
              <a:tabLst>
                <a:tab pos="3314700" algn="l"/>
              </a:tabLst>
            </a:pPr>
            <a:r>
              <a:rPr lang="en-US" sz="2400" b="1">
                <a:solidFill>
                  <a:srgbClr val="FF9900"/>
                </a:solidFill>
              </a:rPr>
              <a:t>Round characters</a:t>
            </a:r>
            <a:endParaRPr lang="en-US" sz="2400">
              <a:solidFill>
                <a:srgbClr val="FFFF99"/>
              </a:solidFill>
            </a:endParaRPr>
          </a:p>
        </p:txBody>
      </p:sp>
      <p:sp>
        <p:nvSpPr>
          <p:cNvPr id="83972" name="Text Box 4"/>
          <p:cNvSpPr txBox="1">
            <a:spLocks noChangeArrowheads="1"/>
          </p:cNvSpPr>
          <p:nvPr/>
        </p:nvSpPr>
        <p:spPr bwMode="auto">
          <a:xfrm>
            <a:off x="528638" y="1920875"/>
            <a:ext cx="3657600" cy="822325"/>
          </a:xfrm>
          <a:prstGeom prst="rect">
            <a:avLst/>
          </a:prstGeom>
          <a:noFill/>
          <a:ln w="9525">
            <a:noFill/>
            <a:miter lim="800000"/>
            <a:headEnd/>
            <a:tailEnd/>
          </a:ln>
          <a:effectLst/>
        </p:spPr>
        <p:txBody>
          <a:bodyPr>
            <a:spAutoFit/>
          </a:bodyPr>
          <a:lstStyle/>
          <a:p>
            <a:pPr marL="461963" lvl="1" indent="-347663">
              <a:spcBef>
                <a:spcPct val="50000"/>
              </a:spcBef>
              <a:buFontTx/>
              <a:buChar char="•"/>
            </a:pPr>
            <a:r>
              <a:rPr lang="en-US" sz="2400">
                <a:solidFill>
                  <a:srgbClr val="FFFF99"/>
                </a:solidFill>
              </a:rPr>
              <a:t>have many character traits</a:t>
            </a:r>
          </a:p>
        </p:txBody>
      </p:sp>
      <p:sp>
        <p:nvSpPr>
          <p:cNvPr id="83973" name="Text Box 5"/>
          <p:cNvSpPr txBox="1">
            <a:spLocks noChangeArrowheads="1"/>
          </p:cNvSpPr>
          <p:nvPr/>
        </p:nvSpPr>
        <p:spPr bwMode="auto">
          <a:xfrm>
            <a:off x="528638" y="2835275"/>
            <a:ext cx="3886200" cy="822325"/>
          </a:xfrm>
          <a:prstGeom prst="rect">
            <a:avLst/>
          </a:prstGeom>
          <a:noFill/>
          <a:ln w="9525">
            <a:noFill/>
            <a:miter lim="800000"/>
            <a:headEnd/>
            <a:tailEnd/>
          </a:ln>
          <a:effectLst/>
        </p:spPr>
        <p:txBody>
          <a:bodyPr>
            <a:spAutoFit/>
          </a:bodyPr>
          <a:lstStyle/>
          <a:p>
            <a:pPr marL="461963" lvl="1" indent="-347663">
              <a:spcBef>
                <a:spcPct val="50000"/>
              </a:spcBef>
              <a:buFontTx/>
              <a:buChar char="•"/>
            </a:pPr>
            <a:r>
              <a:rPr lang="en-US" sz="2400">
                <a:solidFill>
                  <a:srgbClr val="FFFF99"/>
                </a:solidFill>
              </a:rPr>
              <a:t>are complex, like real people</a:t>
            </a:r>
          </a:p>
        </p:txBody>
      </p:sp>
      <p:pic>
        <p:nvPicPr>
          <p:cNvPr id="83974" name="Picture 6"/>
          <p:cNvPicPr>
            <a:picLocks noChangeAspect="1" noChangeArrowheads="1"/>
          </p:cNvPicPr>
          <p:nvPr/>
        </p:nvPicPr>
        <p:blipFill>
          <a:blip r:embed="rId3"/>
          <a:srcRect/>
          <a:stretch>
            <a:fillRect/>
          </a:stretch>
        </p:blipFill>
        <p:spPr bwMode="auto">
          <a:xfrm>
            <a:off x="3752850" y="1600200"/>
            <a:ext cx="133350" cy="88900"/>
          </a:xfrm>
          <a:prstGeom prst="rect">
            <a:avLst/>
          </a:prstGeom>
          <a:noFill/>
        </p:spPr>
      </p:pic>
      <p:pic>
        <p:nvPicPr>
          <p:cNvPr id="83975" name="Picture 7"/>
          <p:cNvPicPr>
            <a:picLocks noChangeAspect="1" noChangeArrowheads="1"/>
          </p:cNvPicPr>
          <p:nvPr/>
        </p:nvPicPr>
        <p:blipFill>
          <a:blip r:embed="rId3"/>
          <a:srcRect/>
          <a:stretch>
            <a:fillRect/>
          </a:stretch>
        </p:blipFill>
        <p:spPr bwMode="auto">
          <a:xfrm>
            <a:off x="3657600" y="2578100"/>
            <a:ext cx="133350" cy="88900"/>
          </a:xfrm>
          <a:prstGeom prst="rect">
            <a:avLst/>
          </a:prstGeom>
          <a:noFill/>
        </p:spPr>
      </p:pic>
      <p:sp>
        <p:nvSpPr>
          <p:cNvPr id="83977" name="Text Box 9"/>
          <p:cNvSpPr txBox="1">
            <a:spLocks noChangeArrowheads="1"/>
          </p:cNvSpPr>
          <p:nvPr/>
        </p:nvSpPr>
        <p:spPr bwMode="auto">
          <a:xfrm>
            <a:off x="528638" y="3749675"/>
            <a:ext cx="3505200" cy="822325"/>
          </a:xfrm>
          <a:prstGeom prst="rect">
            <a:avLst/>
          </a:prstGeom>
          <a:noFill/>
          <a:ln w="9525">
            <a:noFill/>
            <a:miter lim="800000"/>
            <a:headEnd/>
            <a:tailEnd/>
          </a:ln>
          <a:effectLst/>
        </p:spPr>
        <p:txBody>
          <a:bodyPr>
            <a:spAutoFit/>
          </a:bodyPr>
          <a:lstStyle/>
          <a:p>
            <a:pPr marL="461963" lvl="1" indent="-347663">
              <a:spcBef>
                <a:spcPct val="50000"/>
              </a:spcBef>
              <a:buFontTx/>
              <a:buChar char="•"/>
            </a:pPr>
            <a:r>
              <a:rPr lang="en-US" sz="2400">
                <a:solidFill>
                  <a:srgbClr val="FFFF99"/>
                </a:solidFill>
              </a:rPr>
              <a:t>are often major characters</a:t>
            </a:r>
          </a:p>
        </p:txBody>
      </p:sp>
      <p:pic>
        <p:nvPicPr>
          <p:cNvPr id="83978" name="Picture 10"/>
          <p:cNvPicPr>
            <a:picLocks noChangeAspect="1" noChangeArrowheads="1"/>
          </p:cNvPicPr>
          <p:nvPr/>
        </p:nvPicPr>
        <p:blipFill>
          <a:blip r:embed="rId3"/>
          <a:srcRect/>
          <a:stretch>
            <a:fillRect/>
          </a:stretch>
        </p:blipFill>
        <p:spPr bwMode="auto">
          <a:xfrm>
            <a:off x="2914650" y="3492500"/>
            <a:ext cx="133350" cy="88900"/>
          </a:xfrm>
          <a:prstGeom prst="rect">
            <a:avLst/>
          </a:prstGeom>
          <a:noFill/>
        </p:spPr>
      </p:pic>
      <p:pic>
        <p:nvPicPr>
          <p:cNvPr id="83990" name="Picture 22" descr="c02ele113"/>
          <p:cNvPicPr>
            <a:picLocks noChangeAspect="1" noChangeArrowheads="1"/>
          </p:cNvPicPr>
          <p:nvPr/>
        </p:nvPicPr>
        <p:blipFill>
          <a:blip r:embed="rId4"/>
          <a:srcRect/>
          <a:stretch>
            <a:fillRect/>
          </a:stretch>
        </p:blipFill>
        <p:spPr bwMode="auto">
          <a:xfrm>
            <a:off x="4743450" y="2209800"/>
            <a:ext cx="3486150" cy="2543175"/>
          </a:xfrm>
          <a:prstGeom prst="rect">
            <a:avLst/>
          </a:prstGeom>
          <a:noFill/>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3972">
                                            <p:txEl>
                                              <p:pRg st="0" end="0"/>
                                            </p:txEl>
                                          </p:spTgt>
                                        </p:tgtEl>
                                        <p:attrNameLst>
                                          <p:attrName>style.visibility</p:attrName>
                                        </p:attrNameLst>
                                      </p:cBhvr>
                                      <p:to>
                                        <p:strVal val="visible"/>
                                      </p:to>
                                    </p:set>
                                    <p:animEffect transition="in" filter="wipe(left)">
                                      <p:cBhvr>
                                        <p:cTn id="7" dur="500"/>
                                        <p:tgtEl>
                                          <p:spTgt spid="83972">
                                            <p:txEl>
                                              <p:pRg st="0" end="0"/>
                                            </p:txEl>
                                          </p:spTgt>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8397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83973">
                                            <p:txEl>
                                              <p:pRg st="0" end="0"/>
                                            </p:txEl>
                                          </p:spTgt>
                                        </p:tgtEl>
                                        <p:attrNameLst>
                                          <p:attrName>style.visibility</p:attrName>
                                        </p:attrNameLst>
                                      </p:cBhvr>
                                      <p:to>
                                        <p:strVal val="visible"/>
                                      </p:to>
                                    </p:set>
                                    <p:animEffect transition="in" filter="wipe(left)">
                                      <p:cBhvr>
                                        <p:cTn id="15" dur="500"/>
                                        <p:tgtEl>
                                          <p:spTgt spid="83973">
                                            <p:txEl>
                                              <p:pRg st="0" end="0"/>
                                            </p:txEl>
                                          </p:spTgt>
                                        </p:tgtEl>
                                      </p:cBhvr>
                                    </p:animEffect>
                                  </p:childTnLst>
                                </p:cTn>
                              </p:par>
                            </p:childTnLst>
                          </p:cTn>
                        </p:par>
                        <p:par>
                          <p:cTn id="16" fill="hold">
                            <p:stCondLst>
                              <p:cond delay="500"/>
                            </p:stCondLst>
                            <p:childTnLst>
                              <p:par>
                                <p:cTn id="17" presetID="1" presetClass="entr" presetSubtype="0" fill="hold" nodeType="afterEffect">
                                  <p:stCondLst>
                                    <p:cond delay="0"/>
                                  </p:stCondLst>
                                  <p:childTnLst>
                                    <p:set>
                                      <p:cBhvr>
                                        <p:cTn id="18" dur="1" fill="hold">
                                          <p:stCondLst>
                                            <p:cond delay="0"/>
                                          </p:stCondLst>
                                        </p:cTn>
                                        <p:tgtEl>
                                          <p:spTgt spid="8397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83977">
                                            <p:txEl>
                                              <p:pRg st="0" end="0"/>
                                            </p:txEl>
                                          </p:spTgt>
                                        </p:tgtEl>
                                        <p:attrNameLst>
                                          <p:attrName>style.visibility</p:attrName>
                                        </p:attrNameLst>
                                      </p:cBhvr>
                                      <p:to>
                                        <p:strVal val="visible"/>
                                      </p:to>
                                    </p:set>
                                    <p:animEffect transition="in" filter="wipe(left)">
                                      <p:cBhvr>
                                        <p:cTn id="23" dur="500"/>
                                        <p:tgtEl>
                                          <p:spTgt spid="8397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2" grpId="0" build="p" bldLvl="3"/>
      <p:bldP spid="83973" grpId="0" build="p" bldLvl="3"/>
      <p:bldP spid="83977" grpId="0" build="p" bldLvl="3"/>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r>
              <a:rPr lang="en-US">
                <a:solidFill>
                  <a:srgbClr val="FFFF99"/>
                </a:solidFill>
              </a:rPr>
              <a:t>Flat, Round, and Stock Characters</a:t>
            </a:r>
          </a:p>
        </p:txBody>
      </p:sp>
      <p:sp>
        <p:nvSpPr>
          <p:cNvPr id="86019" name="Text Box 3"/>
          <p:cNvSpPr txBox="1">
            <a:spLocks noChangeArrowheads="1"/>
          </p:cNvSpPr>
          <p:nvPr/>
        </p:nvSpPr>
        <p:spPr bwMode="auto">
          <a:xfrm>
            <a:off x="528638" y="1370013"/>
            <a:ext cx="3124200" cy="457200"/>
          </a:xfrm>
          <a:prstGeom prst="rect">
            <a:avLst/>
          </a:prstGeom>
          <a:noFill/>
          <a:ln w="9525">
            <a:noFill/>
            <a:miter lim="800000"/>
            <a:headEnd/>
            <a:tailEnd/>
          </a:ln>
          <a:effectLst/>
        </p:spPr>
        <p:txBody>
          <a:bodyPr>
            <a:spAutoFit/>
          </a:bodyPr>
          <a:lstStyle/>
          <a:p>
            <a:pPr>
              <a:spcBef>
                <a:spcPct val="50000"/>
              </a:spcBef>
              <a:tabLst>
                <a:tab pos="3314700" algn="l"/>
              </a:tabLst>
            </a:pPr>
            <a:r>
              <a:rPr lang="en-US" sz="2400" b="1">
                <a:solidFill>
                  <a:srgbClr val="FF9900"/>
                </a:solidFill>
              </a:rPr>
              <a:t>Stock characters</a:t>
            </a:r>
            <a:endParaRPr lang="en-US" sz="2400">
              <a:solidFill>
                <a:srgbClr val="FFFF99"/>
              </a:solidFill>
            </a:endParaRPr>
          </a:p>
        </p:txBody>
      </p:sp>
      <p:sp>
        <p:nvSpPr>
          <p:cNvPr id="86020" name="Text Box 4"/>
          <p:cNvSpPr txBox="1">
            <a:spLocks noChangeArrowheads="1"/>
          </p:cNvSpPr>
          <p:nvPr/>
        </p:nvSpPr>
        <p:spPr bwMode="auto">
          <a:xfrm>
            <a:off x="528638" y="1906588"/>
            <a:ext cx="8077200" cy="822325"/>
          </a:xfrm>
          <a:prstGeom prst="rect">
            <a:avLst/>
          </a:prstGeom>
          <a:noFill/>
          <a:ln w="9525">
            <a:noFill/>
            <a:miter lim="800000"/>
            <a:headEnd/>
            <a:tailEnd/>
          </a:ln>
          <a:effectLst/>
        </p:spPr>
        <p:txBody>
          <a:bodyPr>
            <a:spAutoFit/>
          </a:bodyPr>
          <a:lstStyle/>
          <a:p>
            <a:pPr marL="461963" lvl="1" indent="-347663">
              <a:spcBef>
                <a:spcPct val="50000"/>
              </a:spcBef>
              <a:buFontTx/>
              <a:buChar char="•"/>
            </a:pPr>
            <a:r>
              <a:rPr lang="en-US" sz="2400">
                <a:solidFill>
                  <a:srgbClr val="FFFF99"/>
                </a:solidFill>
              </a:rPr>
              <a:t>fit readers’ preconceived ideas about “types,” such as mad scientists or nagging wives</a:t>
            </a:r>
          </a:p>
        </p:txBody>
      </p:sp>
      <p:sp>
        <p:nvSpPr>
          <p:cNvPr id="86021" name="Text Box 5"/>
          <p:cNvSpPr txBox="1">
            <a:spLocks noChangeArrowheads="1"/>
          </p:cNvSpPr>
          <p:nvPr/>
        </p:nvSpPr>
        <p:spPr bwMode="auto">
          <a:xfrm>
            <a:off x="533400" y="2819400"/>
            <a:ext cx="8077200" cy="457200"/>
          </a:xfrm>
          <a:prstGeom prst="rect">
            <a:avLst/>
          </a:prstGeom>
          <a:noFill/>
          <a:ln w="9525">
            <a:noFill/>
            <a:miter lim="800000"/>
            <a:headEnd/>
            <a:tailEnd/>
          </a:ln>
          <a:effectLst/>
        </p:spPr>
        <p:txBody>
          <a:bodyPr>
            <a:spAutoFit/>
          </a:bodyPr>
          <a:lstStyle/>
          <a:p>
            <a:pPr marL="461963" lvl="1" indent="-347663">
              <a:spcBef>
                <a:spcPct val="50000"/>
              </a:spcBef>
              <a:buFontTx/>
              <a:buChar char="•"/>
            </a:pPr>
            <a:r>
              <a:rPr lang="en-US" sz="2400">
                <a:solidFill>
                  <a:srgbClr val="FFFF99"/>
                </a:solidFill>
              </a:rPr>
              <a:t>are not complex like real people</a:t>
            </a:r>
          </a:p>
        </p:txBody>
      </p:sp>
      <p:pic>
        <p:nvPicPr>
          <p:cNvPr id="86022" name="Picture 6"/>
          <p:cNvPicPr>
            <a:picLocks noChangeAspect="1" noChangeArrowheads="1"/>
          </p:cNvPicPr>
          <p:nvPr/>
        </p:nvPicPr>
        <p:blipFill>
          <a:blip r:embed="rId3"/>
          <a:srcRect/>
          <a:stretch>
            <a:fillRect/>
          </a:stretch>
        </p:blipFill>
        <p:spPr bwMode="auto">
          <a:xfrm>
            <a:off x="3600450" y="1600200"/>
            <a:ext cx="133350" cy="88900"/>
          </a:xfrm>
          <a:prstGeom prst="rect">
            <a:avLst/>
          </a:prstGeom>
          <a:noFill/>
        </p:spPr>
      </p:pic>
      <p:pic>
        <p:nvPicPr>
          <p:cNvPr id="86023" name="Picture 7"/>
          <p:cNvPicPr>
            <a:picLocks noChangeAspect="1" noChangeArrowheads="1"/>
          </p:cNvPicPr>
          <p:nvPr/>
        </p:nvPicPr>
        <p:blipFill>
          <a:blip r:embed="rId3"/>
          <a:srcRect/>
          <a:stretch>
            <a:fillRect/>
          </a:stretch>
        </p:blipFill>
        <p:spPr bwMode="auto">
          <a:xfrm>
            <a:off x="7467600" y="2514600"/>
            <a:ext cx="133350" cy="88900"/>
          </a:xfrm>
          <a:prstGeom prst="rect">
            <a:avLst/>
          </a:prstGeom>
          <a:noFill/>
        </p:spPr>
      </p:pic>
      <p:sp>
        <p:nvSpPr>
          <p:cNvPr id="86028" name="Text Box 12"/>
          <p:cNvSpPr txBox="1">
            <a:spLocks noChangeArrowheads="1"/>
          </p:cNvSpPr>
          <p:nvPr/>
        </p:nvSpPr>
        <p:spPr bwMode="auto">
          <a:xfrm>
            <a:off x="533400" y="3657600"/>
            <a:ext cx="8077200" cy="1617663"/>
          </a:xfrm>
          <a:prstGeom prst="rect">
            <a:avLst/>
          </a:prstGeom>
          <a:solidFill>
            <a:srgbClr val="FFFF99"/>
          </a:solidFill>
          <a:ln w="9525">
            <a:noFill/>
            <a:miter lim="800000"/>
            <a:headEnd/>
            <a:tailEnd/>
          </a:ln>
          <a:effectLst/>
        </p:spPr>
        <p:txBody>
          <a:bodyPr>
            <a:spAutoFit/>
          </a:bodyPr>
          <a:lstStyle/>
          <a:p>
            <a:pPr>
              <a:spcBef>
                <a:spcPct val="50000"/>
              </a:spcBef>
              <a:tabLst>
                <a:tab pos="457200" algn="l"/>
              </a:tabLst>
            </a:pPr>
            <a:r>
              <a:rPr lang="en-US" sz="2000">
                <a:solidFill>
                  <a:srgbClr val="003300"/>
                </a:solidFill>
              </a:rPr>
              <a:t>	[Rip’s] wife kept continually dinning in his ears about his idleness, his carelessness, and the ruin he was bringing on the family. Morning, noon, and night, her tongue was incessantly going. . . .</a:t>
            </a:r>
          </a:p>
          <a:p>
            <a:pPr algn="r">
              <a:spcBef>
                <a:spcPct val="25000"/>
              </a:spcBef>
              <a:tabLst>
                <a:tab pos="457200" algn="l"/>
              </a:tabLst>
            </a:pPr>
            <a:r>
              <a:rPr lang="en-US" sz="1600">
                <a:solidFill>
                  <a:srgbClr val="003300"/>
                </a:solidFill>
              </a:rPr>
              <a:t>	from “Rip Van Winkle” by Washington Irving</a:t>
            </a:r>
          </a:p>
        </p:txBody>
      </p:sp>
      <p:pic>
        <p:nvPicPr>
          <p:cNvPr id="86029" name="Picture 13"/>
          <p:cNvPicPr>
            <a:picLocks noChangeAspect="1" noChangeArrowheads="1"/>
          </p:cNvPicPr>
          <p:nvPr/>
        </p:nvPicPr>
        <p:blipFill>
          <a:blip r:embed="rId3"/>
          <a:srcRect/>
          <a:stretch>
            <a:fillRect/>
          </a:stretch>
        </p:blipFill>
        <p:spPr bwMode="auto">
          <a:xfrm>
            <a:off x="6248400" y="3048000"/>
            <a:ext cx="133350" cy="88900"/>
          </a:xfrm>
          <a:prstGeom prst="rect">
            <a:avLst/>
          </a:prstGeom>
          <a:noFill/>
        </p:spPr>
      </p:pic>
      <p:sp>
        <p:nvSpPr>
          <p:cNvPr id="86031" name="Text Box 15"/>
          <p:cNvSpPr txBox="1">
            <a:spLocks noChangeArrowheads="1"/>
          </p:cNvSpPr>
          <p:nvPr/>
        </p:nvSpPr>
        <p:spPr bwMode="auto">
          <a:xfrm>
            <a:off x="6553200" y="5653088"/>
            <a:ext cx="2057400" cy="366712"/>
          </a:xfrm>
          <a:prstGeom prst="rect">
            <a:avLst/>
          </a:prstGeom>
          <a:noFill/>
          <a:ln w="9525">
            <a:noFill/>
            <a:miter lim="800000"/>
            <a:headEnd/>
            <a:tailEnd/>
          </a:ln>
          <a:effectLst/>
        </p:spPr>
        <p:txBody>
          <a:bodyPr>
            <a:spAutoFit/>
          </a:bodyPr>
          <a:lstStyle/>
          <a:p>
            <a:pPr>
              <a:spcBef>
                <a:spcPct val="50000"/>
              </a:spcBef>
            </a:pPr>
            <a:r>
              <a:rPr lang="en-US">
                <a:solidFill>
                  <a:srgbClr val="FFFF99"/>
                </a:solidFill>
              </a:rPr>
              <a:t>[End of Section]</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6020">
                                            <p:txEl>
                                              <p:pRg st="0" end="0"/>
                                            </p:txEl>
                                          </p:spTgt>
                                        </p:tgtEl>
                                        <p:attrNameLst>
                                          <p:attrName>style.visibility</p:attrName>
                                        </p:attrNameLst>
                                      </p:cBhvr>
                                      <p:to>
                                        <p:strVal val="visible"/>
                                      </p:to>
                                    </p:set>
                                    <p:animEffect transition="in" filter="wipe(left)">
                                      <p:cBhvr>
                                        <p:cTn id="7" dur="500"/>
                                        <p:tgtEl>
                                          <p:spTgt spid="86020">
                                            <p:txEl>
                                              <p:pRg st="0" end="0"/>
                                            </p:txEl>
                                          </p:spTgt>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860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86021">
                                            <p:txEl>
                                              <p:pRg st="0" end="0"/>
                                            </p:txEl>
                                          </p:spTgt>
                                        </p:tgtEl>
                                        <p:attrNameLst>
                                          <p:attrName>style.visibility</p:attrName>
                                        </p:attrNameLst>
                                      </p:cBhvr>
                                      <p:to>
                                        <p:strVal val="visible"/>
                                      </p:to>
                                    </p:set>
                                    <p:animEffect transition="in" filter="wipe(left)">
                                      <p:cBhvr>
                                        <p:cTn id="15" dur="500"/>
                                        <p:tgtEl>
                                          <p:spTgt spid="86021">
                                            <p:txEl>
                                              <p:pRg st="0" end="0"/>
                                            </p:txEl>
                                          </p:spTgt>
                                        </p:tgtEl>
                                      </p:cBhvr>
                                    </p:animEffect>
                                  </p:childTnLst>
                                </p:cTn>
                              </p:par>
                            </p:childTnLst>
                          </p:cTn>
                        </p:par>
                        <p:par>
                          <p:cTn id="16" fill="hold">
                            <p:stCondLst>
                              <p:cond delay="500"/>
                            </p:stCondLst>
                            <p:childTnLst>
                              <p:par>
                                <p:cTn id="17" presetID="1" presetClass="entr" presetSubtype="0" fill="hold" nodeType="afterEffect">
                                  <p:stCondLst>
                                    <p:cond delay="0"/>
                                  </p:stCondLst>
                                  <p:childTnLst>
                                    <p:set>
                                      <p:cBhvr>
                                        <p:cTn id="18" dur="1" fill="hold">
                                          <p:stCondLst>
                                            <p:cond delay="0"/>
                                          </p:stCondLst>
                                        </p:cTn>
                                        <p:tgtEl>
                                          <p:spTgt spid="8602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86028"/>
                                        </p:tgtEl>
                                        <p:attrNameLst>
                                          <p:attrName>style.visibility</p:attrName>
                                        </p:attrNameLst>
                                      </p:cBhvr>
                                      <p:to>
                                        <p:strVal val="visible"/>
                                      </p:to>
                                    </p:set>
                                    <p:animEffect transition="in" filter="wipe(left)">
                                      <p:cBhvr>
                                        <p:cTn id="23" dur="500"/>
                                        <p:tgtEl>
                                          <p:spTgt spid="86028"/>
                                        </p:tgtEl>
                                      </p:cBhvr>
                                    </p:animEffect>
                                  </p:childTnLst>
                                </p:cTn>
                              </p:par>
                            </p:childTnLst>
                          </p:cTn>
                        </p:par>
                        <p:par>
                          <p:cTn id="24" fill="hold">
                            <p:stCondLst>
                              <p:cond delay="500"/>
                            </p:stCondLst>
                            <p:childTnLst>
                              <p:par>
                                <p:cTn id="25" presetID="1" presetClass="entr" presetSubtype="0" fill="hold" grpId="0" nodeType="afterEffect">
                                  <p:stCondLst>
                                    <p:cond delay="0"/>
                                  </p:stCondLst>
                                  <p:childTnLst>
                                    <p:set>
                                      <p:cBhvr>
                                        <p:cTn id="26" dur="1" fill="hold">
                                          <p:stCondLst>
                                            <p:cond delay="0"/>
                                          </p:stCondLst>
                                        </p:cTn>
                                        <p:tgtEl>
                                          <p:spTgt spid="860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20" grpId="0" build="p" bldLvl="3"/>
      <p:bldP spid="86021" grpId="0" build="p" bldLvl="3"/>
      <p:bldP spid="86028" grpId="0" animBg="1"/>
      <p:bldP spid="8603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ext Box 2"/>
          <p:cNvSpPr txBox="1">
            <a:spLocks noChangeArrowheads="1"/>
          </p:cNvSpPr>
          <p:nvPr/>
        </p:nvSpPr>
        <p:spPr bwMode="auto">
          <a:xfrm>
            <a:off x="533400" y="1370013"/>
            <a:ext cx="8081963" cy="2282825"/>
          </a:xfrm>
          <a:prstGeom prst="rect">
            <a:avLst/>
          </a:prstGeom>
          <a:noFill/>
          <a:ln w="9525">
            <a:noFill/>
            <a:miter lim="800000"/>
            <a:headEnd/>
            <a:tailEnd/>
          </a:ln>
          <a:effectLst/>
        </p:spPr>
        <p:txBody>
          <a:bodyPr>
            <a:spAutoFit/>
          </a:bodyPr>
          <a:lstStyle/>
          <a:p>
            <a:pPr>
              <a:spcBef>
                <a:spcPct val="50000"/>
              </a:spcBef>
            </a:pPr>
            <a:r>
              <a:rPr lang="en-US" sz="2400">
                <a:solidFill>
                  <a:srgbClr val="FFFF99"/>
                </a:solidFill>
              </a:rPr>
              <a:t>               Pick a character in a short story you have read. Review the story, and identify two or three of the character’s traits. List details in the story that illustrate those traits. Then, identify which literary device (such as narration, dialogue, or description) helped you identify each trait.</a:t>
            </a:r>
          </a:p>
        </p:txBody>
      </p:sp>
      <p:sp>
        <p:nvSpPr>
          <p:cNvPr id="93187" name="Rectangle 3"/>
          <p:cNvSpPr>
            <a:spLocks noGrp="1" noChangeArrowheads="1"/>
          </p:cNvSpPr>
          <p:nvPr>
            <p:ph type="title"/>
          </p:nvPr>
        </p:nvSpPr>
        <p:spPr/>
        <p:txBody>
          <a:bodyPr/>
          <a:lstStyle/>
          <a:p>
            <a:r>
              <a:rPr lang="en-US">
                <a:solidFill>
                  <a:srgbClr val="FFFF99"/>
                </a:solidFill>
              </a:rPr>
              <a:t>Practice</a:t>
            </a:r>
          </a:p>
        </p:txBody>
      </p:sp>
      <p:pic>
        <p:nvPicPr>
          <p:cNvPr id="93188" name="Picture 4"/>
          <p:cNvPicPr>
            <a:picLocks noChangeAspect="1" noChangeArrowheads="1"/>
          </p:cNvPicPr>
          <p:nvPr/>
        </p:nvPicPr>
        <p:blipFill>
          <a:blip r:embed="rId3"/>
          <a:srcRect/>
          <a:stretch>
            <a:fillRect/>
          </a:stretch>
        </p:blipFill>
        <p:spPr bwMode="auto">
          <a:xfrm>
            <a:off x="511175" y="1447800"/>
            <a:ext cx="1622425" cy="339725"/>
          </a:xfrm>
          <a:prstGeom prst="rect">
            <a:avLst/>
          </a:prstGeom>
          <a:noFill/>
        </p:spPr>
      </p:pic>
      <p:graphicFrame>
        <p:nvGraphicFramePr>
          <p:cNvPr id="93215" name="Group 31"/>
          <p:cNvGraphicFramePr>
            <a:graphicFrameLocks noGrp="1"/>
          </p:cNvGraphicFramePr>
          <p:nvPr/>
        </p:nvGraphicFramePr>
        <p:xfrm>
          <a:off x="533400" y="3886200"/>
          <a:ext cx="8077200" cy="1584960"/>
        </p:xfrm>
        <a:graphic>
          <a:graphicData uri="http://schemas.openxmlformats.org/drawingml/2006/table">
            <a:tbl>
              <a:tblPr/>
              <a:tblGrid>
                <a:gridCol w="2362200"/>
                <a:gridCol w="2590800"/>
                <a:gridCol w="3124200"/>
              </a:tblGrid>
              <a:tr h="3365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FFFF99"/>
                          </a:solidFill>
                          <a:effectLst/>
                          <a:latin typeface="Verdana" pitchFamily="34" charset="0"/>
                        </a:rPr>
                        <a:t>Character Traits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3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FFFF99"/>
                          </a:solidFill>
                          <a:effectLst/>
                          <a:latin typeface="Verdana" pitchFamily="34" charset="0"/>
                        </a:rPr>
                        <a:t>Supporting Details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3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FFFF99"/>
                          </a:solidFill>
                          <a:effectLst/>
                          <a:latin typeface="Verdana" pitchFamily="34" charset="0"/>
                        </a:rPr>
                        <a:t>Literary Device Used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33"/>
                    </a:solidFill>
                  </a:tcPr>
                </a:tc>
              </a:tr>
              <a:tr h="3270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rgbClr val="FFFFA3"/>
                        </a:solidFill>
                        <a:effectLst/>
                        <a:latin typeface="Verdan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rgbClr val="FFFFA3"/>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rgbClr val="FFFFA3"/>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3952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rgbClr val="FFFFA3"/>
                        </a:solidFill>
                        <a:effectLst/>
                        <a:latin typeface="Verdan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rgbClr val="FFFFA3"/>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rgbClr val="FFFFA3"/>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3270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rgbClr val="FFFFA3"/>
                        </a:solidFill>
                        <a:effectLst/>
                        <a:latin typeface="Verdan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rgbClr val="FFFFA3"/>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rgbClr val="FFFFA3"/>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99"/>
                    </a:solidFill>
                  </a:tcPr>
                </a:tc>
              </a:tr>
            </a:tbl>
          </a:graphicData>
        </a:graphic>
      </p:graphicFrame>
      <p:sp>
        <p:nvSpPr>
          <p:cNvPr id="93207" name="Text Box 23"/>
          <p:cNvSpPr txBox="1">
            <a:spLocks noChangeArrowheads="1"/>
          </p:cNvSpPr>
          <p:nvPr/>
        </p:nvSpPr>
        <p:spPr bwMode="auto">
          <a:xfrm>
            <a:off x="6553200" y="5653088"/>
            <a:ext cx="2057400" cy="366712"/>
          </a:xfrm>
          <a:prstGeom prst="rect">
            <a:avLst/>
          </a:prstGeom>
          <a:noFill/>
          <a:ln w="9525">
            <a:noFill/>
            <a:miter lim="800000"/>
            <a:headEnd/>
            <a:tailEnd/>
          </a:ln>
          <a:effectLst/>
        </p:spPr>
        <p:txBody>
          <a:bodyPr>
            <a:spAutoFit/>
          </a:bodyPr>
          <a:lstStyle/>
          <a:p>
            <a:pPr>
              <a:spcBef>
                <a:spcPct val="50000"/>
              </a:spcBef>
            </a:pPr>
            <a:r>
              <a:rPr lang="en-US">
                <a:solidFill>
                  <a:srgbClr val="FFFF99"/>
                </a:solidFill>
              </a:rPr>
              <a:t>[End of Section]</a:t>
            </a:r>
          </a:p>
        </p:txBody>
      </p:sp>
    </p:spTree>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97283" name="Rectangle 3"/>
          <p:cNvSpPr>
            <a:spLocks noGrp="1" noChangeArrowheads="1"/>
          </p:cNvSpPr>
          <p:nvPr>
            <p:ph type="title"/>
          </p:nvPr>
        </p:nvSpPr>
        <p:spPr>
          <a:xfrm>
            <a:off x="457200" y="2819400"/>
            <a:ext cx="8229600" cy="792163"/>
          </a:xfrm>
        </p:spPr>
        <p:txBody>
          <a:bodyPr/>
          <a:lstStyle/>
          <a:p>
            <a:r>
              <a:rPr lang="en-US">
                <a:solidFill>
                  <a:srgbClr val="FFFF99"/>
                </a:solidFill>
              </a:rPr>
              <a:t>The End</a:t>
            </a:r>
          </a:p>
        </p:txBody>
      </p:sp>
      <p:sp>
        <p:nvSpPr>
          <p:cNvPr id="97308" name="AutoShape 28">
            <a:hlinkClick r:id="" action="ppaction://noaction" highlightClick="1"/>
          </p:cNvPr>
          <p:cNvSpPr>
            <a:spLocks noChangeArrowheads="1"/>
          </p:cNvSpPr>
          <p:nvPr/>
        </p:nvSpPr>
        <p:spPr bwMode="auto">
          <a:xfrm>
            <a:off x="5715000" y="5943600"/>
            <a:ext cx="1905000" cy="914400"/>
          </a:xfrm>
          <a:prstGeom prst="actionButtonBlank">
            <a:avLst/>
          </a:prstGeom>
          <a:noFill/>
          <a:ln w="9525">
            <a:noFill/>
            <a:miter lim="800000"/>
            <a:headEnd/>
            <a:tailEnd/>
          </a:ln>
          <a:effectLst/>
        </p:spPr>
        <p:txBody>
          <a:bodyPr wrap="none" anchor="ctr"/>
          <a:lstStyle/>
          <a:p>
            <a:endParaRPr lang="en-CA"/>
          </a:p>
        </p:txBody>
      </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ext Box 3"/>
          <p:cNvSpPr txBox="1">
            <a:spLocks noChangeArrowheads="1"/>
          </p:cNvSpPr>
          <p:nvPr/>
        </p:nvSpPr>
        <p:spPr bwMode="auto">
          <a:xfrm>
            <a:off x="533400" y="1370013"/>
            <a:ext cx="8077200" cy="457200"/>
          </a:xfrm>
          <a:prstGeom prst="rect">
            <a:avLst/>
          </a:prstGeom>
          <a:noFill/>
          <a:ln w="9525">
            <a:noFill/>
            <a:miter lim="800000"/>
            <a:headEnd/>
            <a:tailEnd/>
          </a:ln>
          <a:effectLst/>
        </p:spPr>
        <p:txBody>
          <a:bodyPr>
            <a:spAutoFit/>
          </a:bodyPr>
          <a:lstStyle/>
          <a:p>
            <a:pPr>
              <a:spcBef>
                <a:spcPct val="50000"/>
              </a:spcBef>
            </a:pPr>
            <a:r>
              <a:rPr lang="en-US" sz="2400">
                <a:solidFill>
                  <a:srgbClr val="FFFF99"/>
                </a:solidFill>
              </a:rPr>
              <a:t>What can we learn from fictional characters? </a:t>
            </a:r>
          </a:p>
        </p:txBody>
      </p:sp>
      <p:sp>
        <p:nvSpPr>
          <p:cNvPr id="14357" name="Rectangle 21"/>
          <p:cNvSpPr>
            <a:spLocks noGrp="1" noChangeArrowheads="1"/>
          </p:cNvSpPr>
          <p:nvPr>
            <p:ph type="title"/>
          </p:nvPr>
        </p:nvSpPr>
        <p:spPr/>
        <p:txBody>
          <a:bodyPr/>
          <a:lstStyle/>
          <a:p>
            <a:r>
              <a:rPr lang="en-US">
                <a:solidFill>
                  <a:srgbClr val="FFFF99"/>
                </a:solidFill>
              </a:rPr>
              <a:t>What Characters Tell Us</a:t>
            </a:r>
          </a:p>
        </p:txBody>
      </p:sp>
      <p:sp>
        <p:nvSpPr>
          <p:cNvPr id="14359" name="Text Box 23"/>
          <p:cNvSpPr txBox="1">
            <a:spLocks noChangeArrowheads="1"/>
          </p:cNvSpPr>
          <p:nvPr/>
        </p:nvSpPr>
        <p:spPr bwMode="auto">
          <a:xfrm>
            <a:off x="533400" y="1905000"/>
            <a:ext cx="4876800" cy="457200"/>
          </a:xfrm>
          <a:prstGeom prst="rect">
            <a:avLst/>
          </a:prstGeom>
          <a:noFill/>
          <a:ln w="9525">
            <a:noFill/>
            <a:miter lim="800000"/>
            <a:headEnd/>
            <a:tailEnd/>
          </a:ln>
          <a:effectLst/>
        </p:spPr>
        <p:txBody>
          <a:bodyPr>
            <a:spAutoFit/>
          </a:bodyPr>
          <a:lstStyle/>
          <a:p>
            <a:pPr>
              <a:spcBef>
                <a:spcPct val="50000"/>
              </a:spcBef>
            </a:pPr>
            <a:r>
              <a:rPr lang="en-US" sz="2400">
                <a:solidFill>
                  <a:srgbClr val="FFFF99"/>
                </a:solidFill>
              </a:rPr>
              <a:t>We can learn about</a:t>
            </a:r>
          </a:p>
        </p:txBody>
      </p:sp>
      <p:pic>
        <p:nvPicPr>
          <p:cNvPr id="14360" name="Picture 24"/>
          <p:cNvPicPr>
            <a:picLocks noChangeAspect="1" noChangeArrowheads="1"/>
          </p:cNvPicPr>
          <p:nvPr/>
        </p:nvPicPr>
        <p:blipFill>
          <a:blip r:embed="rId3"/>
          <a:srcRect/>
          <a:stretch>
            <a:fillRect/>
          </a:stretch>
        </p:blipFill>
        <p:spPr bwMode="auto">
          <a:xfrm>
            <a:off x="7639050" y="1600200"/>
            <a:ext cx="133350" cy="88900"/>
          </a:xfrm>
          <a:prstGeom prst="rect">
            <a:avLst/>
          </a:prstGeom>
          <a:noFill/>
        </p:spPr>
      </p:pic>
      <p:sp>
        <p:nvSpPr>
          <p:cNvPr id="14379" name="Text Box 43"/>
          <p:cNvSpPr txBox="1">
            <a:spLocks noChangeArrowheads="1"/>
          </p:cNvSpPr>
          <p:nvPr/>
        </p:nvSpPr>
        <p:spPr bwMode="auto">
          <a:xfrm>
            <a:off x="533400" y="2438400"/>
            <a:ext cx="4876800" cy="822325"/>
          </a:xfrm>
          <a:prstGeom prst="rect">
            <a:avLst/>
          </a:prstGeom>
          <a:noFill/>
          <a:ln w="9525">
            <a:noFill/>
            <a:miter lim="800000"/>
            <a:headEnd/>
            <a:tailEnd/>
          </a:ln>
          <a:effectLst/>
        </p:spPr>
        <p:txBody>
          <a:bodyPr>
            <a:spAutoFit/>
          </a:bodyPr>
          <a:lstStyle/>
          <a:p>
            <a:pPr marL="461963" lvl="1" indent="-347663">
              <a:spcBef>
                <a:spcPct val="50000"/>
              </a:spcBef>
              <a:buFontTx/>
              <a:buChar char="•"/>
            </a:pPr>
            <a:r>
              <a:rPr lang="en-US" sz="2400">
                <a:solidFill>
                  <a:srgbClr val="FFFF99"/>
                </a:solidFill>
              </a:rPr>
              <a:t>encounters with discrimination</a:t>
            </a:r>
          </a:p>
        </p:txBody>
      </p:sp>
      <p:sp>
        <p:nvSpPr>
          <p:cNvPr id="14380" name="Text Box 44"/>
          <p:cNvSpPr txBox="1">
            <a:spLocks noChangeArrowheads="1"/>
          </p:cNvSpPr>
          <p:nvPr/>
        </p:nvSpPr>
        <p:spPr bwMode="auto">
          <a:xfrm>
            <a:off x="533400" y="3365500"/>
            <a:ext cx="4876800" cy="822325"/>
          </a:xfrm>
          <a:prstGeom prst="rect">
            <a:avLst/>
          </a:prstGeom>
          <a:noFill/>
          <a:ln w="9525">
            <a:noFill/>
            <a:miter lim="800000"/>
            <a:headEnd/>
            <a:tailEnd/>
          </a:ln>
          <a:effectLst/>
        </p:spPr>
        <p:txBody>
          <a:bodyPr>
            <a:spAutoFit/>
          </a:bodyPr>
          <a:lstStyle/>
          <a:p>
            <a:pPr marL="461963" lvl="1" indent="-347663">
              <a:spcBef>
                <a:spcPct val="50000"/>
              </a:spcBef>
              <a:buFontTx/>
              <a:buChar char="•"/>
            </a:pPr>
            <a:r>
              <a:rPr lang="en-US" sz="2400">
                <a:solidFill>
                  <a:srgbClr val="FFFF99"/>
                </a:solidFill>
              </a:rPr>
              <a:t>conflicts between old and new traditions</a:t>
            </a:r>
          </a:p>
        </p:txBody>
      </p:sp>
      <p:sp>
        <p:nvSpPr>
          <p:cNvPr id="14381" name="Text Box 45"/>
          <p:cNvSpPr txBox="1">
            <a:spLocks noChangeArrowheads="1"/>
          </p:cNvSpPr>
          <p:nvPr/>
        </p:nvSpPr>
        <p:spPr bwMode="auto">
          <a:xfrm>
            <a:off x="533400" y="4279900"/>
            <a:ext cx="5181600" cy="822325"/>
          </a:xfrm>
          <a:prstGeom prst="rect">
            <a:avLst/>
          </a:prstGeom>
          <a:noFill/>
          <a:ln w="9525">
            <a:noFill/>
            <a:miter lim="800000"/>
            <a:headEnd/>
            <a:tailEnd/>
          </a:ln>
          <a:effectLst/>
        </p:spPr>
        <p:txBody>
          <a:bodyPr>
            <a:spAutoFit/>
          </a:bodyPr>
          <a:lstStyle/>
          <a:p>
            <a:pPr marL="461963" lvl="1" indent="-347663">
              <a:spcBef>
                <a:spcPct val="50000"/>
              </a:spcBef>
              <a:buFontTx/>
              <a:buChar char="•"/>
            </a:pPr>
            <a:r>
              <a:rPr lang="en-US" sz="2400">
                <a:solidFill>
                  <a:srgbClr val="FFFF99"/>
                </a:solidFill>
              </a:rPr>
              <a:t>struggles for independence and acceptance</a:t>
            </a:r>
          </a:p>
        </p:txBody>
      </p:sp>
      <p:pic>
        <p:nvPicPr>
          <p:cNvPr id="14386" name="Picture 50" descr="SS33092.JPG"/>
          <p:cNvPicPr>
            <a:picLocks noChangeAspect="1" noChangeArrowheads="1"/>
          </p:cNvPicPr>
          <p:nvPr/>
        </p:nvPicPr>
        <p:blipFill>
          <a:blip r:embed="rId4"/>
          <a:srcRect l="17598" r="16406" b="24138"/>
          <a:stretch>
            <a:fillRect/>
          </a:stretch>
        </p:blipFill>
        <p:spPr bwMode="auto">
          <a:xfrm>
            <a:off x="6019800" y="3886200"/>
            <a:ext cx="1143000" cy="1676400"/>
          </a:xfrm>
          <a:prstGeom prst="rect">
            <a:avLst/>
          </a:prstGeom>
          <a:noFill/>
        </p:spPr>
      </p:pic>
      <p:pic>
        <p:nvPicPr>
          <p:cNvPr id="14402" name="Picture 66" descr="EDU0034E.JPG"/>
          <p:cNvPicPr>
            <a:picLocks noChangeAspect="1" noChangeArrowheads="1"/>
          </p:cNvPicPr>
          <p:nvPr/>
        </p:nvPicPr>
        <p:blipFill>
          <a:blip r:embed="rId5"/>
          <a:srcRect l="33983" r="23540" b="6714"/>
          <a:stretch>
            <a:fillRect/>
          </a:stretch>
        </p:blipFill>
        <p:spPr bwMode="auto">
          <a:xfrm>
            <a:off x="7467600" y="3886200"/>
            <a:ext cx="1143000" cy="1676400"/>
          </a:xfrm>
          <a:prstGeom prst="rect">
            <a:avLst/>
          </a:prstGeom>
          <a:noFill/>
        </p:spPr>
      </p:pic>
      <p:sp>
        <p:nvSpPr>
          <p:cNvPr id="14410" name="Text Box 74"/>
          <p:cNvSpPr txBox="1">
            <a:spLocks noChangeArrowheads="1"/>
          </p:cNvSpPr>
          <p:nvPr/>
        </p:nvSpPr>
        <p:spPr bwMode="auto">
          <a:xfrm>
            <a:off x="533400" y="5181600"/>
            <a:ext cx="4876800" cy="457200"/>
          </a:xfrm>
          <a:prstGeom prst="rect">
            <a:avLst/>
          </a:prstGeom>
          <a:noFill/>
          <a:ln w="9525">
            <a:noFill/>
            <a:miter lim="800000"/>
            <a:headEnd/>
            <a:tailEnd/>
          </a:ln>
          <a:effectLst/>
        </p:spPr>
        <p:txBody>
          <a:bodyPr>
            <a:spAutoFit/>
          </a:bodyPr>
          <a:lstStyle/>
          <a:p>
            <a:pPr marL="461963" lvl="1" indent="-347663">
              <a:spcBef>
                <a:spcPct val="50000"/>
              </a:spcBef>
              <a:buFontTx/>
              <a:buChar char="•"/>
            </a:pPr>
            <a:r>
              <a:rPr lang="en-US" sz="2400">
                <a:solidFill>
                  <a:srgbClr val="FFFF99"/>
                </a:solidFill>
              </a:rPr>
              <a:t>triumphs, fears, and love</a:t>
            </a:r>
          </a:p>
        </p:txBody>
      </p:sp>
      <p:pic>
        <p:nvPicPr>
          <p:cNvPr id="14411" name="Picture 75"/>
          <p:cNvPicPr>
            <a:picLocks noChangeAspect="1" noChangeArrowheads="1"/>
          </p:cNvPicPr>
          <p:nvPr/>
        </p:nvPicPr>
        <p:blipFill>
          <a:blip r:embed="rId3"/>
          <a:srcRect/>
          <a:stretch>
            <a:fillRect/>
          </a:stretch>
        </p:blipFill>
        <p:spPr bwMode="auto">
          <a:xfrm>
            <a:off x="3810000" y="2133600"/>
            <a:ext cx="133350" cy="88900"/>
          </a:xfrm>
          <a:prstGeom prst="rect">
            <a:avLst/>
          </a:prstGeom>
          <a:noFill/>
        </p:spPr>
      </p:pic>
      <p:pic>
        <p:nvPicPr>
          <p:cNvPr id="14412" name="Picture 76"/>
          <p:cNvPicPr>
            <a:picLocks noChangeAspect="1" noChangeArrowheads="1"/>
          </p:cNvPicPr>
          <p:nvPr/>
        </p:nvPicPr>
        <p:blipFill>
          <a:blip r:embed="rId3"/>
          <a:srcRect/>
          <a:stretch>
            <a:fillRect/>
          </a:stretch>
        </p:blipFill>
        <p:spPr bwMode="auto">
          <a:xfrm>
            <a:off x="3429000" y="3035300"/>
            <a:ext cx="133350" cy="88900"/>
          </a:xfrm>
          <a:prstGeom prst="rect">
            <a:avLst/>
          </a:prstGeom>
          <a:noFill/>
        </p:spPr>
      </p:pic>
      <p:pic>
        <p:nvPicPr>
          <p:cNvPr id="14413" name="Picture 77"/>
          <p:cNvPicPr>
            <a:picLocks noChangeAspect="1" noChangeArrowheads="1"/>
          </p:cNvPicPr>
          <p:nvPr/>
        </p:nvPicPr>
        <p:blipFill>
          <a:blip r:embed="rId3"/>
          <a:srcRect/>
          <a:stretch>
            <a:fillRect/>
          </a:stretch>
        </p:blipFill>
        <p:spPr bwMode="auto">
          <a:xfrm>
            <a:off x="3429000" y="3949700"/>
            <a:ext cx="133350" cy="88900"/>
          </a:xfrm>
          <a:prstGeom prst="rect">
            <a:avLst/>
          </a:prstGeom>
          <a:noFill/>
        </p:spPr>
      </p:pic>
      <p:pic>
        <p:nvPicPr>
          <p:cNvPr id="14414" name="Picture 78"/>
          <p:cNvPicPr>
            <a:picLocks noChangeAspect="1" noChangeArrowheads="1"/>
          </p:cNvPicPr>
          <p:nvPr/>
        </p:nvPicPr>
        <p:blipFill>
          <a:blip r:embed="rId3"/>
          <a:srcRect/>
          <a:stretch>
            <a:fillRect/>
          </a:stretch>
        </p:blipFill>
        <p:spPr bwMode="auto">
          <a:xfrm>
            <a:off x="3657600" y="4864100"/>
            <a:ext cx="133350" cy="88900"/>
          </a:xfrm>
          <a:prstGeom prst="rect">
            <a:avLst/>
          </a:prstGeom>
          <a:noFill/>
        </p:spPr>
      </p:pic>
      <p:pic>
        <p:nvPicPr>
          <p:cNvPr id="14416" name="Picture 80" descr="c02ele102"/>
          <p:cNvPicPr>
            <a:picLocks noChangeAspect="1" noChangeArrowheads="1"/>
          </p:cNvPicPr>
          <p:nvPr/>
        </p:nvPicPr>
        <p:blipFill>
          <a:blip r:embed="rId6"/>
          <a:srcRect/>
          <a:stretch>
            <a:fillRect/>
          </a:stretch>
        </p:blipFill>
        <p:spPr bwMode="auto">
          <a:xfrm>
            <a:off x="6019800" y="1990725"/>
            <a:ext cx="2543175" cy="1743075"/>
          </a:xfrm>
          <a:prstGeom prst="rect">
            <a:avLst/>
          </a:prstGeom>
          <a:noFill/>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359"/>
                                        </p:tgtEl>
                                        <p:attrNameLst>
                                          <p:attrName>style.visibility</p:attrName>
                                        </p:attrNameLst>
                                      </p:cBhvr>
                                      <p:to>
                                        <p:strVal val="visible"/>
                                      </p:to>
                                    </p:set>
                                    <p:animEffect transition="in" filter="wipe(left)">
                                      <p:cBhvr>
                                        <p:cTn id="7" dur="500"/>
                                        <p:tgtEl>
                                          <p:spTgt spid="14359"/>
                                        </p:tgtEl>
                                      </p:cBhvr>
                                    </p:animEffect>
                                  </p:childTnLst>
                                </p:cTn>
                              </p:par>
                            </p:childTnLst>
                          </p:cTn>
                        </p:par>
                        <p:par>
                          <p:cTn id="8" fill="hold">
                            <p:stCondLst>
                              <p:cond delay="1000"/>
                            </p:stCondLst>
                            <p:childTnLst>
                              <p:par>
                                <p:cTn id="9" presetID="1" presetClass="entr" presetSubtype="0" fill="hold" nodeType="afterEffect">
                                  <p:stCondLst>
                                    <p:cond delay="0"/>
                                  </p:stCondLst>
                                  <p:childTnLst>
                                    <p:set>
                                      <p:cBhvr>
                                        <p:cTn id="10" dur="1" fill="hold">
                                          <p:stCondLst>
                                            <p:cond delay="0"/>
                                          </p:stCondLst>
                                        </p:cTn>
                                        <p:tgtEl>
                                          <p:spTgt spid="144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14379"/>
                                        </p:tgtEl>
                                        <p:attrNameLst>
                                          <p:attrName>style.visibility</p:attrName>
                                        </p:attrNameLst>
                                      </p:cBhvr>
                                      <p:to>
                                        <p:strVal val="visible"/>
                                      </p:to>
                                    </p:set>
                                    <p:animEffect transition="in" filter="wipe(left)">
                                      <p:cBhvr>
                                        <p:cTn id="15" dur="500"/>
                                        <p:tgtEl>
                                          <p:spTgt spid="14379"/>
                                        </p:tgtEl>
                                      </p:cBhvr>
                                    </p:animEffect>
                                  </p:childTnLst>
                                </p:cTn>
                              </p:par>
                            </p:childTnLst>
                          </p:cTn>
                        </p:par>
                        <p:par>
                          <p:cTn id="16" fill="hold">
                            <p:stCondLst>
                              <p:cond delay="500"/>
                            </p:stCondLst>
                            <p:childTnLst>
                              <p:par>
                                <p:cTn id="17" presetID="22" presetClass="entr" presetSubtype="1" fill="hold" nodeType="afterEffect">
                                  <p:stCondLst>
                                    <p:cond delay="0"/>
                                  </p:stCondLst>
                                  <p:childTnLst>
                                    <p:set>
                                      <p:cBhvr>
                                        <p:cTn id="18" dur="1" fill="hold">
                                          <p:stCondLst>
                                            <p:cond delay="0"/>
                                          </p:stCondLst>
                                        </p:cTn>
                                        <p:tgtEl>
                                          <p:spTgt spid="14416"/>
                                        </p:tgtEl>
                                        <p:attrNameLst>
                                          <p:attrName>style.visibility</p:attrName>
                                        </p:attrNameLst>
                                      </p:cBhvr>
                                      <p:to>
                                        <p:strVal val="visible"/>
                                      </p:to>
                                    </p:set>
                                    <p:animEffect transition="in" filter="wipe(up)">
                                      <p:cBhvr>
                                        <p:cTn id="19" dur="500"/>
                                        <p:tgtEl>
                                          <p:spTgt spid="14416"/>
                                        </p:tgtEl>
                                      </p:cBhvr>
                                    </p:animEffect>
                                  </p:childTnLst>
                                </p:cTn>
                              </p:par>
                            </p:childTnLst>
                          </p:cTn>
                        </p:par>
                        <p:par>
                          <p:cTn id="20" fill="hold">
                            <p:stCondLst>
                              <p:cond delay="1000"/>
                            </p:stCondLst>
                            <p:childTnLst>
                              <p:par>
                                <p:cTn id="21" presetID="1" presetClass="entr" presetSubtype="0" fill="hold" nodeType="afterEffect">
                                  <p:stCondLst>
                                    <p:cond delay="0"/>
                                  </p:stCondLst>
                                  <p:childTnLst>
                                    <p:set>
                                      <p:cBhvr>
                                        <p:cTn id="22" dur="1" fill="hold">
                                          <p:stCondLst>
                                            <p:cond delay="0"/>
                                          </p:stCondLst>
                                        </p:cTn>
                                        <p:tgtEl>
                                          <p:spTgt spid="144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4380"/>
                                        </p:tgtEl>
                                        <p:attrNameLst>
                                          <p:attrName>style.visibility</p:attrName>
                                        </p:attrNameLst>
                                      </p:cBhvr>
                                      <p:to>
                                        <p:strVal val="visible"/>
                                      </p:to>
                                    </p:set>
                                    <p:animEffect transition="in" filter="wipe(left)">
                                      <p:cBhvr>
                                        <p:cTn id="27" dur="500"/>
                                        <p:tgtEl>
                                          <p:spTgt spid="14380"/>
                                        </p:tgtEl>
                                      </p:cBhvr>
                                    </p:animEffect>
                                  </p:childTnLst>
                                </p:cTn>
                              </p:par>
                            </p:childTnLst>
                          </p:cTn>
                        </p:par>
                        <p:par>
                          <p:cTn id="28" fill="hold">
                            <p:stCondLst>
                              <p:cond delay="500"/>
                            </p:stCondLst>
                            <p:childTnLst>
                              <p:par>
                                <p:cTn id="29" presetID="22" presetClass="entr" presetSubtype="1" fill="hold" nodeType="afterEffect">
                                  <p:stCondLst>
                                    <p:cond delay="0"/>
                                  </p:stCondLst>
                                  <p:childTnLst>
                                    <p:set>
                                      <p:cBhvr>
                                        <p:cTn id="30" dur="1" fill="hold">
                                          <p:stCondLst>
                                            <p:cond delay="0"/>
                                          </p:stCondLst>
                                        </p:cTn>
                                        <p:tgtEl>
                                          <p:spTgt spid="14386"/>
                                        </p:tgtEl>
                                        <p:attrNameLst>
                                          <p:attrName>style.visibility</p:attrName>
                                        </p:attrNameLst>
                                      </p:cBhvr>
                                      <p:to>
                                        <p:strVal val="visible"/>
                                      </p:to>
                                    </p:set>
                                    <p:animEffect transition="in" filter="wipe(up)">
                                      <p:cBhvr>
                                        <p:cTn id="31" dur="500"/>
                                        <p:tgtEl>
                                          <p:spTgt spid="14386"/>
                                        </p:tgtEl>
                                      </p:cBhvr>
                                    </p:animEffect>
                                  </p:childTnLst>
                                </p:cTn>
                              </p:par>
                            </p:childTnLst>
                          </p:cTn>
                        </p:par>
                        <p:par>
                          <p:cTn id="32" fill="hold">
                            <p:stCondLst>
                              <p:cond delay="1000"/>
                            </p:stCondLst>
                            <p:childTnLst>
                              <p:par>
                                <p:cTn id="33" presetID="1" presetClass="entr" presetSubtype="0" fill="hold" nodeType="afterEffect">
                                  <p:stCondLst>
                                    <p:cond delay="0"/>
                                  </p:stCondLst>
                                  <p:childTnLst>
                                    <p:set>
                                      <p:cBhvr>
                                        <p:cTn id="34" dur="1" fill="hold">
                                          <p:stCondLst>
                                            <p:cond delay="0"/>
                                          </p:stCondLst>
                                        </p:cTn>
                                        <p:tgtEl>
                                          <p:spTgt spid="144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14381"/>
                                        </p:tgtEl>
                                        <p:attrNameLst>
                                          <p:attrName>style.visibility</p:attrName>
                                        </p:attrNameLst>
                                      </p:cBhvr>
                                      <p:to>
                                        <p:strVal val="visible"/>
                                      </p:to>
                                    </p:set>
                                    <p:animEffect transition="in" filter="wipe(left)">
                                      <p:cBhvr>
                                        <p:cTn id="39" dur="500"/>
                                        <p:tgtEl>
                                          <p:spTgt spid="14381"/>
                                        </p:tgtEl>
                                      </p:cBhvr>
                                    </p:animEffect>
                                  </p:childTnLst>
                                </p:cTn>
                              </p:par>
                            </p:childTnLst>
                          </p:cTn>
                        </p:par>
                        <p:par>
                          <p:cTn id="40" fill="hold">
                            <p:stCondLst>
                              <p:cond delay="500"/>
                            </p:stCondLst>
                            <p:childTnLst>
                              <p:par>
                                <p:cTn id="41" presetID="22" presetClass="entr" presetSubtype="1" fill="hold" nodeType="afterEffect">
                                  <p:stCondLst>
                                    <p:cond delay="0"/>
                                  </p:stCondLst>
                                  <p:childTnLst>
                                    <p:set>
                                      <p:cBhvr>
                                        <p:cTn id="42" dur="1" fill="hold">
                                          <p:stCondLst>
                                            <p:cond delay="0"/>
                                          </p:stCondLst>
                                        </p:cTn>
                                        <p:tgtEl>
                                          <p:spTgt spid="14402"/>
                                        </p:tgtEl>
                                        <p:attrNameLst>
                                          <p:attrName>style.visibility</p:attrName>
                                        </p:attrNameLst>
                                      </p:cBhvr>
                                      <p:to>
                                        <p:strVal val="visible"/>
                                      </p:to>
                                    </p:set>
                                    <p:animEffect transition="in" filter="wipe(up)">
                                      <p:cBhvr>
                                        <p:cTn id="43" dur="500"/>
                                        <p:tgtEl>
                                          <p:spTgt spid="14402"/>
                                        </p:tgtEl>
                                      </p:cBhvr>
                                    </p:animEffect>
                                  </p:childTnLst>
                                </p:cTn>
                              </p:par>
                            </p:childTnLst>
                          </p:cTn>
                        </p:par>
                        <p:par>
                          <p:cTn id="44" fill="hold">
                            <p:stCondLst>
                              <p:cond delay="1000"/>
                            </p:stCondLst>
                            <p:childTnLst>
                              <p:par>
                                <p:cTn id="45" presetID="1" presetClass="entr" presetSubtype="0" fill="hold" nodeType="afterEffect">
                                  <p:stCondLst>
                                    <p:cond delay="0"/>
                                  </p:stCondLst>
                                  <p:childTnLst>
                                    <p:set>
                                      <p:cBhvr>
                                        <p:cTn id="46" dur="1" fill="hold">
                                          <p:stCondLst>
                                            <p:cond delay="0"/>
                                          </p:stCondLst>
                                        </p:cTn>
                                        <p:tgtEl>
                                          <p:spTgt spid="144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grpId="0" nodeType="clickEffect">
                                  <p:stCondLst>
                                    <p:cond delay="0"/>
                                  </p:stCondLst>
                                  <p:childTnLst>
                                    <p:set>
                                      <p:cBhvr>
                                        <p:cTn id="50" dur="1" fill="hold">
                                          <p:stCondLst>
                                            <p:cond delay="0"/>
                                          </p:stCondLst>
                                        </p:cTn>
                                        <p:tgtEl>
                                          <p:spTgt spid="14410"/>
                                        </p:tgtEl>
                                        <p:attrNameLst>
                                          <p:attrName>style.visibility</p:attrName>
                                        </p:attrNameLst>
                                      </p:cBhvr>
                                      <p:to>
                                        <p:strVal val="visible"/>
                                      </p:to>
                                    </p:set>
                                    <p:animEffect transition="in" filter="wipe(left)">
                                      <p:cBhvr>
                                        <p:cTn id="51" dur="500"/>
                                        <p:tgtEl>
                                          <p:spTgt spid="144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59" grpId="0"/>
      <p:bldP spid="14379" grpId="0"/>
      <p:bldP spid="14380" grpId="0"/>
      <p:bldP spid="14381" grpId="0"/>
      <p:bldP spid="144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ext Box 2"/>
          <p:cNvSpPr txBox="1">
            <a:spLocks noChangeArrowheads="1"/>
          </p:cNvSpPr>
          <p:nvPr/>
        </p:nvSpPr>
        <p:spPr bwMode="auto">
          <a:xfrm>
            <a:off x="533400" y="1370013"/>
            <a:ext cx="8077200" cy="1187450"/>
          </a:xfrm>
          <a:prstGeom prst="rect">
            <a:avLst/>
          </a:prstGeom>
          <a:noFill/>
          <a:ln w="9525">
            <a:noFill/>
            <a:miter lim="800000"/>
            <a:headEnd/>
            <a:tailEnd/>
          </a:ln>
          <a:effectLst/>
        </p:spPr>
        <p:txBody>
          <a:bodyPr>
            <a:spAutoFit/>
          </a:bodyPr>
          <a:lstStyle/>
          <a:p>
            <a:pPr>
              <a:spcBef>
                <a:spcPct val="50000"/>
              </a:spcBef>
            </a:pPr>
            <a:r>
              <a:rPr lang="en-US" sz="2400" b="1">
                <a:solidFill>
                  <a:srgbClr val="FFFF99"/>
                </a:solidFill>
              </a:rPr>
              <a:t>Characters</a:t>
            </a:r>
            <a:r>
              <a:rPr lang="en-US" sz="2400">
                <a:solidFill>
                  <a:srgbClr val="FFFF99"/>
                </a:solidFill>
              </a:rPr>
              <a:t> are the actors in a story. When they behave in convincing ways, they make us believe in them and draw us into their fictional worlds. </a:t>
            </a:r>
          </a:p>
        </p:txBody>
      </p:sp>
      <p:sp>
        <p:nvSpPr>
          <p:cNvPr id="95235" name="Rectangle 3"/>
          <p:cNvSpPr>
            <a:spLocks noGrp="1" noChangeArrowheads="1"/>
          </p:cNvSpPr>
          <p:nvPr>
            <p:ph type="title"/>
          </p:nvPr>
        </p:nvSpPr>
        <p:spPr/>
        <p:txBody>
          <a:bodyPr/>
          <a:lstStyle/>
          <a:p>
            <a:r>
              <a:rPr lang="en-US">
                <a:solidFill>
                  <a:srgbClr val="FFFF99"/>
                </a:solidFill>
              </a:rPr>
              <a:t>What Characters Tell Us</a:t>
            </a:r>
          </a:p>
        </p:txBody>
      </p:sp>
      <p:pic>
        <p:nvPicPr>
          <p:cNvPr id="95237" name="Picture 5"/>
          <p:cNvPicPr>
            <a:picLocks noChangeAspect="1" noChangeArrowheads="1"/>
          </p:cNvPicPr>
          <p:nvPr/>
        </p:nvPicPr>
        <p:blipFill>
          <a:blip r:embed="rId3"/>
          <a:srcRect/>
          <a:stretch>
            <a:fillRect/>
          </a:stretch>
        </p:blipFill>
        <p:spPr bwMode="auto">
          <a:xfrm>
            <a:off x="8020050" y="2362200"/>
            <a:ext cx="133350" cy="88900"/>
          </a:xfrm>
          <a:prstGeom prst="rect">
            <a:avLst/>
          </a:prstGeom>
          <a:noFill/>
        </p:spPr>
      </p:pic>
      <p:sp>
        <p:nvSpPr>
          <p:cNvPr id="95238" name="Text Box 6"/>
          <p:cNvSpPr txBox="1">
            <a:spLocks noChangeArrowheads="1"/>
          </p:cNvSpPr>
          <p:nvPr/>
        </p:nvSpPr>
        <p:spPr bwMode="auto">
          <a:xfrm>
            <a:off x="6553200" y="5653088"/>
            <a:ext cx="2057400" cy="366712"/>
          </a:xfrm>
          <a:prstGeom prst="rect">
            <a:avLst/>
          </a:prstGeom>
          <a:noFill/>
          <a:ln w="9525">
            <a:noFill/>
            <a:miter lim="800000"/>
            <a:headEnd/>
            <a:tailEnd/>
          </a:ln>
          <a:effectLst/>
        </p:spPr>
        <p:txBody>
          <a:bodyPr>
            <a:spAutoFit/>
          </a:bodyPr>
          <a:lstStyle/>
          <a:p>
            <a:pPr>
              <a:spcBef>
                <a:spcPct val="50000"/>
              </a:spcBef>
            </a:pPr>
            <a:r>
              <a:rPr lang="en-US">
                <a:solidFill>
                  <a:srgbClr val="FFFF99"/>
                </a:solidFill>
              </a:rPr>
              <a:t>[End of Section]</a:t>
            </a:r>
          </a:p>
        </p:txBody>
      </p:sp>
      <p:sp>
        <p:nvSpPr>
          <p:cNvPr id="95251" name="Text Box 19"/>
          <p:cNvSpPr txBox="1">
            <a:spLocks noChangeArrowheads="1"/>
          </p:cNvSpPr>
          <p:nvPr/>
        </p:nvSpPr>
        <p:spPr bwMode="auto">
          <a:xfrm>
            <a:off x="2438400" y="2649538"/>
            <a:ext cx="6477000" cy="822325"/>
          </a:xfrm>
          <a:prstGeom prst="rect">
            <a:avLst/>
          </a:prstGeom>
          <a:noFill/>
          <a:ln w="9525">
            <a:noFill/>
            <a:miter lim="800000"/>
            <a:headEnd/>
            <a:tailEnd/>
          </a:ln>
          <a:effectLst/>
        </p:spPr>
        <p:txBody>
          <a:bodyPr>
            <a:spAutoFit/>
          </a:bodyPr>
          <a:lstStyle/>
          <a:p>
            <a:pPr marL="114300" lvl="1">
              <a:spcBef>
                <a:spcPct val="50000"/>
              </a:spcBef>
            </a:pPr>
            <a:r>
              <a:rPr lang="en-US" sz="2400">
                <a:solidFill>
                  <a:srgbClr val="FFFF99"/>
                </a:solidFill>
              </a:rPr>
              <a:t>By reading about their struggles, we often learn something about ourselves.</a:t>
            </a:r>
          </a:p>
        </p:txBody>
      </p:sp>
      <p:pic>
        <p:nvPicPr>
          <p:cNvPr id="95263" name="Picture 31" descr="c02ele105"/>
          <p:cNvPicPr>
            <a:picLocks noChangeAspect="1" noChangeArrowheads="1"/>
          </p:cNvPicPr>
          <p:nvPr/>
        </p:nvPicPr>
        <p:blipFill>
          <a:blip r:embed="rId4"/>
          <a:srcRect/>
          <a:stretch>
            <a:fillRect/>
          </a:stretch>
        </p:blipFill>
        <p:spPr bwMode="auto">
          <a:xfrm>
            <a:off x="619125" y="2743200"/>
            <a:ext cx="1743075" cy="2543175"/>
          </a:xfrm>
          <a:prstGeom prst="rect">
            <a:avLst/>
          </a:prstGeom>
          <a:noFill/>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95263"/>
                                        </p:tgtEl>
                                        <p:attrNameLst>
                                          <p:attrName>style.visibility</p:attrName>
                                        </p:attrNameLst>
                                      </p:cBhvr>
                                      <p:to>
                                        <p:strVal val="visible"/>
                                      </p:to>
                                    </p:set>
                                    <p:animEffect transition="in" filter="wipe(up)">
                                      <p:cBhvr>
                                        <p:cTn id="7" dur="500"/>
                                        <p:tgtEl>
                                          <p:spTgt spid="9526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5251"/>
                                        </p:tgtEl>
                                        <p:attrNameLst>
                                          <p:attrName>style.visibility</p:attrName>
                                        </p:attrNameLst>
                                      </p:cBhvr>
                                      <p:to>
                                        <p:strVal val="visible"/>
                                      </p:to>
                                    </p:set>
                                    <p:animEffect transition="in" filter="wipe(left)">
                                      <p:cBhvr>
                                        <p:cTn id="11" dur="500"/>
                                        <p:tgtEl>
                                          <p:spTgt spid="95251"/>
                                        </p:tgtEl>
                                      </p:cBhvr>
                                    </p:animEffect>
                                  </p:childTnLst>
                                </p:cTn>
                              </p:par>
                            </p:childTnLst>
                          </p:cTn>
                        </p:par>
                        <p:par>
                          <p:cTn id="12" fill="hold">
                            <p:stCondLst>
                              <p:cond delay="1000"/>
                            </p:stCondLst>
                            <p:childTnLst>
                              <p:par>
                                <p:cTn id="13" presetID="1" presetClass="entr" presetSubtype="0" fill="hold" grpId="0" nodeType="afterEffect">
                                  <p:stCondLst>
                                    <p:cond delay="0"/>
                                  </p:stCondLst>
                                  <p:childTnLst>
                                    <p:set>
                                      <p:cBhvr>
                                        <p:cTn id="14" dur="1" fill="hold">
                                          <p:stCondLst>
                                            <p:cond delay="0"/>
                                          </p:stCondLst>
                                        </p:cTn>
                                        <p:tgtEl>
                                          <p:spTgt spid="952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38" grpId="0"/>
      <p:bldP spid="9525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67" name="Rectangle 47"/>
          <p:cNvSpPr>
            <a:spLocks noGrp="1" noChangeArrowheads="1"/>
          </p:cNvSpPr>
          <p:nvPr>
            <p:ph type="title"/>
          </p:nvPr>
        </p:nvSpPr>
        <p:spPr/>
        <p:txBody>
          <a:bodyPr/>
          <a:lstStyle/>
          <a:p>
            <a:r>
              <a:rPr lang="en-US">
                <a:solidFill>
                  <a:srgbClr val="FFFF99"/>
                </a:solidFill>
              </a:rPr>
              <a:t>Direct Characterization</a:t>
            </a:r>
          </a:p>
        </p:txBody>
      </p:sp>
      <p:sp>
        <p:nvSpPr>
          <p:cNvPr id="5168" name="Text Box 48"/>
          <p:cNvSpPr txBox="1">
            <a:spLocks noChangeArrowheads="1"/>
          </p:cNvSpPr>
          <p:nvPr/>
        </p:nvSpPr>
        <p:spPr bwMode="auto">
          <a:xfrm>
            <a:off x="533400" y="1370013"/>
            <a:ext cx="8305800" cy="822325"/>
          </a:xfrm>
          <a:prstGeom prst="rect">
            <a:avLst/>
          </a:prstGeom>
          <a:noFill/>
          <a:ln w="9525">
            <a:noFill/>
            <a:miter lim="800000"/>
            <a:headEnd/>
            <a:tailEnd/>
          </a:ln>
          <a:effectLst/>
        </p:spPr>
        <p:txBody>
          <a:bodyPr>
            <a:spAutoFit/>
          </a:bodyPr>
          <a:lstStyle/>
          <a:p>
            <a:pPr>
              <a:spcBef>
                <a:spcPct val="50000"/>
              </a:spcBef>
              <a:tabLst>
                <a:tab pos="3314700" algn="l"/>
              </a:tabLst>
            </a:pPr>
            <a:r>
              <a:rPr lang="en-US" sz="2400" b="1">
                <a:solidFill>
                  <a:srgbClr val="FF9900"/>
                </a:solidFill>
              </a:rPr>
              <a:t>Direct Characterization</a:t>
            </a:r>
            <a:r>
              <a:rPr lang="en-US" sz="2400">
                <a:solidFill>
                  <a:srgbClr val="FFFF99"/>
                </a:solidFill>
              </a:rPr>
              <a:t>—The writer tells readers directly what a character is like.</a:t>
            </a:r>
          </a:p>
        </p:txBody>
      </p:sp>
      <p:pic>
        <p:nvPicPr>
          <p:cNvPr id="5171" name="Picture 51"/>
          <p:cNvPicPr>
            <a:picLocks noChangeAspect="1" noChangeArrowheads="1"/>
          </p:cNvPicPr>
          <p:nvPr/>
        </p:nvPicPr>
        <p:blipFill>
          <a:blip r:embed="rId3"/>
          <a:srcRect/>
          <a:stretch>
            <a:fillRect/>
          </a:stretch>
        </p:blipFill>
        <p:spPr bwMode="auto">
          <a:xfrm>
            <a:off x="5734050" y="1968500"/>
            <a:ext cx="133350" cy="88900"/>
          </a:xfrm>
          <a:prstGeom prst="rect">
            <a:avLst/>
          </a:prstGeom>
          <a:noFill/>
        </p:spPr>
      </p:pic>
      <p:sp>
        <p:nvSpPr>
          <p:cNvPr id="5181" name="Text Box 61"/>
          <p:cNvSpPr txBox="1">
            <a:spLocks noChangeArrowheads="1"/>
          </p:cNvSpPr>
          <p:nvPr/>
        </p:nvSpPr>
        <p:spPr bwMode="auto">
          <a:xfrm>
            <a:off x="6553200" y="5653088"/>
            <a:ext cx="2057400" cy="366712"/>
          </a:xfrm>
          <a:prstGeom prst="rect">
            <a:avLst/>
          </a:prstGeom>
          <a:noFill/>
          <a:ln w="9525">
            <a:noFill/>
            <a:miter lim="800000"/>
            <a:headEnd/>
            <a:tailEnd/>
          </a:ln>
          <a:effectLst/>
        </p:spPr>
        <p:txBody>
          <a:bodyPr>
            <a:spAutoFit/>
          </a:bodyPr>
          <a:lstStyle/>
          <a:p>
            <a:pPr>
              <a:spcBef>
                <a:spcPct val="50000"/>
              </a:spcBef>
            </a:pPr>
            <a:r>
              <a:rPr lang="en-US">
                <a:solidFill>
                  <a:srgbClr val="FFFF99"/>
                </a:solidFill>
              </a:rPr>
              <a:t>[End of Section]</a:t>
            </a:r>
          </a:p>
        </p:txBody>
      </p:sp>
      <p:pic>
        <p:nvPicPr>
          <p:cNvPr id="5188" name="Picture 68" descr="c02ele106"/>
          <p:cNvPicPr>
            <a:picLocks noChangeAspect="1" noChangeArrowheads="1"/>
          </p:cNvPicPr>
          <p:nvPr/>
        </p:nvPicPr>
        <p:blipFill>
          <a:blip r:embed="rId4"/>
          <a:srcRect/>
          <a:stretch>
            <a:fillRect/>
          </a:stretch>
        </p:blipFill>
        <p:spPr bwMode="auto">
          <a:xfrm>
            <a:off x="528638" y="2714625"/>
            <a:ext cx="3486150" cy="2543175"/>
          </a:xfrm>
          <a:prstGeom prst="rect">
            <a:avLst/>
          </a:prstGeom>
          <a:noFill/>
        </p:spPr>
      </p:pic>
      <p:sp>
        <p:nvSpPr>
          <p:cNvPr id="5179" name="Text Box 59"/>
          <p:cNvSpPr txBox="1">
            <a:spLocks noChangeArrowheads="1"/>
          </p:cNvSpPr>
          <p:nvPr/>
        </p:nvSpPr>
        <p:spPr bwMode="auto">
          <a:xfrm>
            <a:off x="4267200" y="3230563"/>
            <a:ext cx="4343400" cy="2012950"/>
          </a:xfrm>
          <a:prstGeom prst="rect">
            <a:avLst/>
          </a:prstGeom>
          <a:solidFill>
            <a:srgbClr val="FFFF99"/>
          </a:solidFill>
          <a:ln w="9525">
            <a:noFill/>
            <a:miter lim="800000"/>
            <a:headEnd/>
            <a:tailEnd/>
          </a:ln>
          <a:effectLst/>
        </p:spPr>
        <p:txBody>
          <a:bodyPr>
            <a:spAutoFit/>
          </a:bodyPr>
          <a:lstStyle/>
          <a:p>
            <a:pPr>
              <a:spcBef>
                <a:spcPct val="50000"/>
              </a:spcBef>
              <a:tabLst>
                <a:tab pos="457200" algn="l"/>
              </a:tabLst>
            </a:pPr>
            <a:r>
              <a:rPr lang="en-US" sz="2000">
                <a:solidFill>
                  <a:srgbClr val="003300"/>
                </a:solidFill>
              </a:rPr>
              <a:t>	. . . he was a simple, good-natured man; he was moreover a kind neighbor and an obedient, henpecked husband.</a:t>
            </a:r>
          </a:p>
          <a:p>
            <a:pPr>
              <a:spcBef>
                <a:spcPct val="50000"/>
              </a:spcBef>
              <a:tabLst>
                <a:tab pos="457200" algn="l"/>
              </a:tabLst>
            </a:pPr>
            <a:r>
              <a:rPr lang="en-US" sz="2000">
                <a:solidFill>
                  <a:srgbClr val="003300"/>
                </a:solidFill>
              </a:rPr>
              <a:t>	</a:t>
            </a:r>
            <a:r>
              <a:rPr lang="en-US" sz="1600">
                <a:solidFill>
                  <a:srgbClr val="003300"/>
                </a:solidFill>
              </a:rPr>
              <a:t>from “Rip Van Winkle” by 	Washington Irving</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5188"/>
                                        </p:tgtEl>
                                        <p:attrNameLst>
                                          <p:attrName>style.visibility</p:attrName>
                                        </p:attrNameLst>
                                      </p:cBhvr>
                                      <p:to>
                                        <p:strVal val="visible"/>
                                      </p:to>
                                    </p:set>
                                    <p:animEffect transition="in" filter="wipe(up)">
                                      <p:cBhvr>
                                        <p:cTn id="7" dur="500"/>
                                        <p:tgtEl>
                                          <p:spTgt spid="518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179"/>
                                        </p:tgtEl>
                                        <p:attrNameLst>
                                          <p:attrName>style.visibility</p:attrName>
                                        </p:attrNameLst>
                                      </p:cBhvr>
                                      <p:to>
                                        <p:strVal val="visible"/>
                                      </p:to>
                                    </p:set>
                                    <p:animEffect transition="in" filter="wipe(up)">
                                      <p:cBhvr>
                                        <p:cTn id="11" dur="500"/>
                                        <p:tgtEl>
                                          <p:spTgt spid="5179"/>
                                        </p:tgtEl>
                                      </p:cBhvr>
                                    </p:animEffect>
                                  </p:childTnLst>
                                </p:cTn>
                              </p:par>
                            </p:childTnLst>
                          </p:cTn>
                        </p:par>
                        <p:par>
                          <p:cTn id="12" fill="hold">
                            <p:stCondLst>
                              <p:cond delay="1000"/>
                            </p:stCondLst>
                            <p:childTnLst>
                              <p:par>
                                <p:cTn id="13" presetID="1" presetClass="entr" presetSubtype="0" fill="hold" grpId="0" nodeType="afterEffect">
                                  <p:stCondLst>
                                    <p:cond delay="0"/>
                                  </p:stCondLst>
                                  <p:childTnLst>
                                    <p:set>
                                      <p:cBhvr>
                                        <p:cTn id="14" dur="1" fill="hold">
                                          <p:stCondLst>
                                            <p:cond delay="0"/>
                                          </p:stCondLst>
                                        </p:cTn>
                                        <p:tgtEl>
                                          <p:spTgt spid="518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81" grpId="0"/>
      <p:bldP spid="517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type="title"/>
          </p:nvPr>
        </p:nvSpPr>
        <p:spPr/>
        <p:txBody>
          <a:bodyPr/>
          <a:lstStyle/>
          <a:p>
            <a:r>
              <a:rPr lang="en-US">
                <a:solidFill>
                  <a:srgbClr val="FFFF99"/>
                </a:solidFill>
              </a:rPr>
              <a:t>Indirect Characterization</a:t>
            </a:r>
          </a:p>
        </p:txBody>
      </p:sp>
      <p:sp>
        <p:nvSpPr>
          <p:cNvPr id="75780" name="Text Box 4"/>
          <p:cNvSpPr txBox="1">
            <a:spLocks noChangeArrowheads="1"/>
          </p:cNvSpPr>
          <p:nvPr/>
        </p:nvSpPr>
        <p:spPr bwMode="auto">
          <a:xfrm>
            <a:off x="533400" y="1370013"/>
            <a:ext cx="8077200" cy="822325"/>
          </a:xfrm>
          <a:prstGeom prst="rect">
            <a:avLst/>
          </a:prstGeom>
          <a:noFill/>
          <a:ln w="9525">
            <a:noFill/>
            <a:miter lim="800000"/>
            <a:headEnd/>
            <a:tailEnd/>
          </a:ln>
          <a:effectLst/>
        </p:spPr>
        <p:txBody>
          <a:bodyPr>
            <a:spAutoFit/>
          </a:bodyPr>
          <a:lstStyle/>
          <a:p>
            <a:pPr>
              <a:spcBef>
                <a:spcPct val="50000"/>
              </a:spcBef>
              <a:tabLst>
                <a:tab pos="3314700" algn="l"/>
              </a:tabLst>
            </a:pPr>
            <a:r>
              <a:rPr lang="en-US" sz="2400" b="1">
                <a:solidFill>
                  <a:srgbClr val="FF9900"/>
                </a:solidFill>
              </a:rPr>
              <a:t>Indirect Characterization</a:t>
            </a:r>
            <a:r>
              <a:rPr lang="en-US" sz="2400">
                <a:solidFill>
                  <a:srgbClr val="FFFF99"/>
                </a:solidFill>
              </a:rPr>
              <a:t>—The writer reveals characters’ traits through</a:t>
            </a:r>
          </a:p>
        </p:txBody>
      </p:sp>
      <p:pic>
        <p:nvPicPr>
          <p:cNvPr id="75781" name="Picture 5"/>
          <p:cNvPicPr>
            <a:picLocks noChangeAspect="1" noChangeArrowheads="1"/>
          </p:cNvPicPr>
          <p:nvPr/>
        </p:nvPicPr>
        <p:blipFill>
          <a:blip r:embed="rId3"/>
          <a:srcRect/>
          <a:stretch>
            <a:fillRect/>
          </a:stretch>
        </p:blipFill>
        <p:spPr bwMode="auto">
          <a:xfrm>
            <a:off x="4667250" y="1981200"/>
            <a:ext cx="133350" cy="88900"/>
          </a:xfrm>
          <a:prstGeom prst="rect">
            <a:avLst/>
          </a:prstGeom>
          <a:noFill/>
        </p:spPr>
      </p:pic>
      <p:sp>
        <p:nvSpPr>
          <p:cNvPr id="75785" name="Text Box 9"/>
          <p:cNvSpPr txBox="1">
            <a:spLocks noChangeArrowheads="1"/>
          </p:cNvSpPr>
          <p:nvPr/>
        </p:nvSpPr>
        <p:spPr bwMode="auto">
          <a:xfrm>
            <a:off x="528638" y="2286000"/>
            <a:ext cx="4043362" cy="457200"/>
          </a:xfrm>
          <a:prstGeom prst="rect">
            <a:avLst/>
          </a:prstGeom>
          <a:noFill/>
          <a:ln w="9525">
            <a:noFill/>
            <a:miter lim="800000"/>
            <a:headEnd/>
            <a:tailEnd/>
          </a:ln>
          <a:effectLst/>
        </p:spPr>
        <p:txBody>
          <a:bodyPr>
            <a:spAutoFit/>
          </a:bodyPr>
          <a:lstStyle/>
          <a:p>
            <a:pPr marL="461963" lvl="1" indent="-347663">
              <a:spcBef>
                <a:spcPct val="50000"/>
              </a:spcBef>
              <a:buFontTx/>
              <a:buChar char="•"/>
            </a:pPr>
            <a:r>
              <a:rPr lang="en-US" sz="2400">
                <a:solidFill>
                  <a:srgbClr val="FFFF99"/>
                </a:solidFill>
              </a:rPr>
              <a:t>appearance</a:t>
            </a:r>
          </a:p>
        </p:txBody>
      </p:sp>
      <p:sp>
        <p:nvSpPr>
          <p:cNvPr id="75789" name="Text Box 13"/>
          <p:cNvSpPr txBox="1">
            <a:spLocks noChangeArrowheads="1"/>
          </p:cNvSpPr>
          <p:nvPr/>
        </p:nvSpPr>
        <p:spPr bwMode="auto">
          <a:xfrm>
            <a:off x="528638" y="2833688"/>
            <a:ext cx="4043362" cy="457200"/>
          </a:xfrm>
          <a:prstGeom prst="rect">
            <a:avLst/>
          </a:prstGeom>
          <a:noFill/>
          <a:ln w="9525" algn="ctr">
            <a:noFill/>
            <a:miter lim="800000"/>
            <a:headEnd/>
            <a:tailEnd/>
          </a:ln>
          <a:effectLst/>
        </p:spPr>
        <p:txBody>
          <a:bodyPr>
            <a:spAutoFit/>
          </a:bodyPr>
          <a:lstStyle/>
          <a:p>
            <a:pPr marL="461963" lvl="1" indent="-347663">
              <a:spcBef>
                <a:spcPct val="50000"/>
              </a:spcBef>
              <a:buFontTx/>
              <a:buChar char="•"/>
            </a:pPr>
            <a:r>
              <a:rPr lang="en-US" sz="2400">
                <a:solidFill>
                  <a:srgbClr val="FFFF99"/>
                </a:solidFill>
              </a:rPr>
              <a:t>dialogue</a:t>
            </a:r>
          </a:p>
        </p:txBody>
      </p:sp>
      <p:sp>
        <p:nvSpPr>
          <p:cNvPr id="75790" name="Text Box 14"/>
          <p:cNvSpPr txBox="1">
            <a:spLocks noChangeArrowheads="1"/>
          </p:cNvSpPr>
          <p:nvPr/>
        </p:nvSpPr>
        <p:spPr bwMode="auto">
          <a:xfrm>
            <a:off x="528638" y="3381375"/>
            <a:ext cx="4043362" cy="457200"/>
          </a:xfrm>
          <a:prstGeom prst="rect">
            <a:avLst/>
          </a:prstGeom>
          <a:noFill/>
          <a:ln w="9525" algn="ctr">
            <a:noFill/>
            <a:miter lim="800000"/>
            <a:headEnd/>
            <a:tailEnd/>
          </a:ln>
          <a:effectLst/>
        </p:spPr>
        <p:txBody>
          <a:bodyPr>
            <a:spAutoFit/>
          </a:bodyPr>
          <a:lstStyle/>
          <a:p>
            <a:pPr marL="461963" lvl="1" indent="-347663">
              <a:spcBef>
                <a:spcPct val="50000"/>
              </a:spcBef>
              <a:buFontTx/>
              <a:buChar char="•"/>
            </a:pPr>
            <a:r>
              <a:rPr lang="en-US" sz="2400">
                <a:solidFill>
                  <a:srgbClr val="FFFF99"/>
                </a:solidFill>
              </a:rPr>
              <a:t>private thoughts</a:t>
            </a:r>
          </a:p>
        </p:txBody>
      </p:sp>
      <p:sp>
        <p:nvSpPr>
          <p:cNvPr id="75791" name="Text Box 15"/>
          <p:cNvSpPr txBox="1">
            <a:spLocks noChangeArrowheads="1"/>
          </p:cNvSpPr>
          <p:nvPr/>
        </p:nvSpPr>
        <p:spPr bwMode="auto">
          <a:xfrm>
            <a:off x="528638" y="3930650"/>
            <a:ext cx="4043362" cy="457200"/>
          </a:xfrm>
          <a:prstGeom prst="rect">
            <a:avLst/>
          </a:prstGeom>
          <a:noFill/>
          <a:ln w="9525" algn="ctr">
            <a:noFill/>
            <a:miter lim="800000"/>
            <a:headEnd/>
            <a:tailEnd/>
          </a:ln>
          <a:effectLst/>
        </p:spPr>
        <p:txBody>
          <a:bodyPr>
            <a:spAutoFit/>
          </a:bodyPr>
          <a:lstStyle/>
          <a:p>
            <a:pPr marL="461963" lvl="1" indent="-347663">
              <a:spcBef>
                <a:spcPct val="50000"/>
              </a:spcBef>
              <a:buFontTx/>
              <a:buChar char="•"/>
            </a:pPr>
            <a:r>
              <a:rPr lang="en-US" sz="2400">
                <a:solidFill>
                  <a:srgbClr val="FFFF99"/>
                </a:solidFill>
              </a:rPr>
              <a:t>actions</a:t>
            </a:r>
          </a:p>
        </p:txBody>
      </p:sp>
      <p:sp>
        <p:nvSpPr>
          <p:cNvPr id="75792" name="Text Box 16"/>
          <p:cNvSpPr txBox="1">
            <a:spLocks noChangeArrowheads="1"/>
          </p:cNvSpPr>
          <p:nvPr/>
        </p:nvSpPr>
        <p:spPr bwMode="auto">
          <a:xfrm>
            <a:off x="528638" y="4478338"/>
            <a:ext cx="4043362" cy="457200"/>
          </a:xfrm>
          <a:prstGeom prst="rect">
            <a:avLst/>
          </a:prstGeom>
          <a:noFill/>
          <a:ln w="9525" algn="ctr">
            <a:noFill/>
            <a:miter lim="800000"/>
            <a:headEnd/>
            <a:tailEnd/>
          </a:ln>
          <a:effectLst/>
        </p:spPr>
        <p:txBody>
          <a:bodyPr>
            <a:spAutoFit/>
          </a:bodyPr>
          <a:lstStyle/>
          <a:p>
            <a:pPr marL="461963" lvl="1" indent="-347663">
              <a:spcBef>
                <a:spcPct val="50000"/>
              </a:spcBef>
              <a:buFontTx/>
              <a:buChar char="•"/>
            </a:pPr>
            <a:r>
              <a:rPr lang="en-US" sz="2400">
                <a:solidFill>
                  <a:srgbClr val="FFFF99"/>
                </a:solidFill>
              </a:rPr>
              <a:t>effects on others</a:t>
            </a:r>
          </a:p>
        </p:txBody>
      </p:sp>
      <p:pic>
        <p:nvPicPr>
          <p:cNvPr id="75794" name="Picture 18"/>
          <p:cNvPicPr>
            <a:picLocks noChangeAspect="1" noChangeArrowheads="1"/>
          </p:cNvPicPr>
          <p:nvPr/>
        </p:nvPicPr>
        <p:blipFill>
          <a:blip r:embed="rId3"/>
          <a:srcRect/>
          <a:stretch>
            <a:fillRect/>
          </a:stretch>
        </p:blipFill>
        <p:spPr bwMode="auto">
          <a:xfrm>
            <a:off x="3048000" y="2514600"/>
            <a:ext cx="133350" cy="88900"/>
          </a:xfrm>
          <a:prstGeom prst="rect">
            <a:avLst/>
          </a:prstGeom>
          <a:noFill/>
        </p:spPr>
      </p:pic>
      <p:pic>
        <p:nvPicPr>
          <p:cNvPr id="75795" name="Picture 19"/>
          <p:cNvPicPr>
            <a:picLocks noChangeAspect="1" noChangeArrowheads="1"/>
          </p:cNvPicPr>
          <p:nvPr/>
        </p:nvPicPr>
        <p:blipFill>
          <a:blip r:embed="rId3"/>
          <a:srcRect/>
          <a:stretch>
            <a:fillRect/>
          </a:stretch>
        </p:blipFill>
        <p:spPr bwMode="auto">
          <a:xfrm>
            <a:off x="2514600" y="3048000"/>
            <a:ext cx="133350" cy="88900"/>
          </a:xfrm>
          <a:prstGeom prst="rect">
            <a:avLst/>
          </a:prstGeom>
          <a:noFill/>
        </p:spPr>
      </p:pic>
      <p:pic>
        <p:nvPicPr>
          <p:cNvPr id="75796" name="Picture 20"/>
          <p:cNvPicPr>
            <a:picLocks noChangeAspect="1" noChangeArrowheads="1"/>
          </p:cNvPicPr>
          <p:nvPr/>
        </p:nvPicPr>
        <p:blipFill>
          <a:blip r:embed="rId3"/>
          <a:srcRect/>
          <a:stretch>
            <a:fillRect/>
          </a:stretch>
        </p:blipFill>
        <p:spPr bwMode="auto">
          <a:xfrm>
            <a:off x="3810000" y="3644900"/>
            <a:ext cx="136525" cy="90488"/>
          </a:xfrm>
          <a:prstGeom prst="rect">
            <a:avLst/>
          </a:prstGeom>
          <a:noFill/>
        </p:spPr>
      </p:pic>
      <p:pic>
        <p:nvPicPr>
          <p:cNvPr id="75797" name="Picture 21"/>
          <p:cNvPicPr>
            <a:picLocks noChangeAspect="1" noChangeArrowheads="1"/>
          </p:cNvPicPr>
          <p:nvPr/>
        </p:nvPicPr>
        <p:blipFill>
          <a:blip r:embed="rId3"/>
          <a:srcRect/>
          <a:stretch>
            <a:fillRect/>
          </a:stretch>
        </p:blipFill>
        <p:spPr bwMode="auto">
          <a:xfrm>
            <a:off x="2362200" y="4178300"/>
            <a:ext cx="133350" cy="88900"/>
          </a:xfrm>
          <a:prstGeom prst="rect">
            <a:avLst/>
          </a:prstGeom>
          <a:noFill/>
        </p:spPr>
      </p:pic>
      <p:pic>
        <p:nvPicPr>
          <p:cNvPr id="75802" name="Picture 26" descr="c02ele107"/>
          <p:cNvPicPr>
            <a:picLocks noChangeAspect="1" noChangeArrowheads="1"/>
          </p:cNvPicPr>
          <p:nvPr/>
        </p:nvPicPr>
        <p:blipFill>
          <a:blip r:embed="rId4"/>
          <a:srcRect/>
          <a:stretch>
            <a:fillRect/>
          </a:stretch>
        </p:blipFill>
        <p:spPr bwMode="auto">
          <a:xfrm>
            <a:off x="4743450" y="2333625"/>
            <a:ext cx="3486150" cy="2543175"/>
          </a:xfrm>
          <a:prstGeom prst="rect">
            <a:avLst/>
          </a:prstGeom>
          <a:noFill/>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75802"/>
                                        </p:tgtEl>
                                        <p:attrNameLst>
                                          <p:attrName>style.visibility</p:attrName>
                                        </p:attrNameLst>
                                      </p:cBhvr>
                                      <p:to>
                                        <p:strVal val="visible"/>
                                      </p:to>
                                    </p:set>
                                    <p:animEffect transition="in" filter="wipe(up)">
                                      <p:cBhvr>
                                        <p:cTn id="7" dur="500"/>
                                        <p:tgtEl>
                                          <p:spTgt spid="75802"/>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7578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75785"/>
                                        </p:tgtEl>
                                        <p:attrNameLst>
                                          <p:attrName>style.visibility</p:attrName>
                                        </p:attrNameLst>
                                      </p:cBhvr>
                                      <p:to>
                                        <p:strVal val="visible"/>
                                      </p:to>
                                    </p:set>
                                    <p:animEffect transition="in" filter="wipe(left)">
                                      <p:cBhvr>
                                        <p:cTn id="15" dur="500"/>
                                        <p:tgtEl>
                                          <p:spTgt spid="75785"/>
                                        </p:tgtEl>
                                      </p:cBhvr>
                                    </p:animEffect>
                                  </p:childTnLst>
                                </p:cTn>
                              </p:par>
                            </p:childTnLst>
                          </p:cTn>
                        </p:par>
                        <p:par>
                          <p:cTn id="16" fill="hold">
                            <p:stCondLst>
                              <p:cond delay="500"/>
                            </p:stCondLst>
                            <p:childTnLst>
                              <p:par>
                                <p:cTn id="17" presetID="1" presetClass="entr" presetSubtype="0" fill="hold" nodeType="afterEffect">
                                  <p:stCondLst>
                                    <p:cond delay="0"/>
                                  </p:stCondLst>
                                  <p:childTnLst>
                                    <p:set>
                                      <p:cBhvr>
                                        <p:cTn id="18" dur="1" fill="hold">
                                          <p:stCondLst>
                                            <p:cond delay="0"/>
                                          </p:stCondLst>
                                        </p:cTn>
                                        <p:tgtEl>
                                          <p:spTgt spid="7579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5789"/>
                                        </p:tgtEl>
                                        <p:attrNameLst>
                                          <p:attrName>style.visibility</p:attrName>
                                        </p:attrNameLst>
                                      </p:cBhvr>
                                      <p:to>
                                        <p:strVal val="visible"/>
                                      </p:to>
                                    </p:set>
                                    <p:animEffect transition="in" filter="wipe(left)">
                                      <p:cBhvr>
                                        <p:cTn id="23" dur="500"/>
                                        <p:tgtEl>
                                          <p:spTgt spid="75789"/>
                                        </p:tgtEl>
                                      </p:cBhvr>
                                    </p:animEffect>
                                  </p:childTnLst>
                                </p:cTn>
                              </p:par>
                            </p:childTnLst>
                          </p:cTn>
                        </p:par>
                        <p:par>
                          <p:cTn id="24" fill="hold">
                            <p:stCondLst>
                              <p:cond delay="500"/>
                            </p:stCondLst>
                            <p:childTnLst>
                              <p:par>
                                <p:cTn id="25" presetID="1" presetClass="entr" presetSubtype="0" fill="hold" nodeType="afterEffect">
                                  <p:stCondLst>
                                    <p:cond delay="0"/>
                                  </p:stCondLst>
                                  <p:childTnLst>
                                    <p:set>
                                      <p:cBhvr>
                                        <p:cTn id="26" dur="1" fill="hold">
                                          <p:stCondLst>
                                            <p:cond delay="0"/>
                                          </p:stCondLst>
                                        </p:cTn>
                                        <p:tgtEl>
                                          <p:spTgt spid="7579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75790"/>
                                        </p:tgtEl>
                                        <p:attrNameLst>
                                          <p:attrName>style.visibility</p:attrName>
                                        </p:attrNameLst>
                                      </p:cBhvr>
                                      <p:to>
                                        <p:strVal val="visible"/>
                                      </p:to>
                                    </p:set>
                                    <p:animEffect transition="in" filter="wipe(left)">
                                      <p:cBhvr>
                                        <p:cTn id="31" dur="500"/>
                                        <p:tgtEl>
                                          <p:spTgt spid="75790"/>
                                        </p:tgtEl>
                                      </p:cBhvr>
                                    </p:animEffect>
                                  </p:childTnLst>
                                </p:cTn>
                              </p:par>
                            </p:childTnLst>
                          </p:cTn>
                        </p:par>
                        <p:par>
                          <p:cTn id="32" fill="hold">
                            <p:stCondLst>
                              <p:cond delay="500"/>
                            </p:stCondLst>
                            <p:childTnLst>
                              <p:par>
                                <p:cTn id="33" presetID="1" presetClass="entr" presetSubtype="0" fill="hold" nodeType="afterEffect">
                                  <p:stCondLst>
                                    <p:cond delay="0"/>
                                  </p:stCondLst>
                                  <p:childTnLst>
                                    <p:set>
                                      <p:cBhvr>
                                        <p:cTn id="34" dur="1" fill="hold">
                                          <p:stCondLst>
                                            <p:cond delay="0"/>
                                          </p:stCondLst>
                                        </p:cTn>
                                        <p:tgtEl>
                                          <p:spTgt spid="7579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75791"/>
                                        </p:tgtEl>
                                        <p:attrNameLst>
                                          <p:attrName>style.visibility</p:attrName>
                                        </p:attrNameLst>
                                      </p:cBhvr>
                                      <p:to>
                                        <p:strVal val="visible"/>
                                      </p:to>
                                    </p:set>
                                    <p:animEffect transition="in" filter="wipe(left)">
                                      <p:cBhvr>
                                        <p:cTn id="39" dur="500"/>
                                        <p:tgtEl>
                                          <p:spTgt spid="75791"/>
                                        </p:tgtEl>
                                      </p:cBhvr>
                                    </p:animEffect>
                                  </p:childTnLst>
                                </p:cTn>
                              </p:par>
                            </p:childTnLst>
                          </p:cTn>
                        </p:par>
                        <p:par>
                          <p:cTn id="40" fill="hold">
                            <p:stCondLst>
                              <p:cond delay="500"/>
                            </p:stCondLst>
                            <p:childTnLst>
                              <p:par>
                                <p:cTn id="41" presetID="1" presetClass="entr" presetSubtype="0" fill="hold" nodeType="afterEffect">
                                  <p:stCondLst>
                                    <p:cond delay="0"/>
                                  </p:stCondLst>
                                  <p:childTnLst>
                                    <p:set>
                                      <p:cBhvr>
                                        <p:cTn id="42" dur="1" fill="hold">
                                          <p:stCondLst>
                                            <p:cond delay="0"/>
                                          </p:stCondLst>
                                        </p:cTn>
                                        <p:tgtEl>
                                          <p:spTgt spid="7579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75792"/>
                                        </p:tgtEl>
                                        <p:attrNameLst>
                                          <p:attrName>style.visibility</p:attrName>
                                        </p:attrNameLst>
                                      </p:cBhvr>
                                      <p:to>
                                        <p:strVal val="visible"/>
                                      </p:to>
                                    </p:set>
                                    <p:animEffect transition="in" filter="wipe(left)">
                                      <p:cBhvr>
                                        <p:cTn id="47" dur="500"/>
                                        <p:tgtEl>
                                          <p:spTgt spid="757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85" grpId="0"/>
      <p:bldP spid="75789" grpId="0"/>
      <p:bldP spid="75790" grpId="0"/>
      <p:bldP spid="75791" grpId="0"/>
      <p:bldP spid="7579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6" name="Text Box 8"/>
          <p:cNvSpPr txBox="1">
            <a:spLocks noChangeArrowheads="1"/>
          </p:cNvSpPr>
          <p:nvPr/>
        </p:nvSpPr>
        <p:spPr bwMode="auto">
          <a:xfrm>
            <a:off x="533400" y="1370013"/>
            <a:ext cx="8077200" cy="2100262"/>
          </a:xfrm>
          <a:prstGeom prst="rect">
            <a:avLst/>
          </a:prstGeom>
          <a:noFill/>
          <a:ln w="9525">
            <a:noFill/>
            <a:miter lim="800000"/>
            <a:headEnd/>
            <a:tailEnd/>
          </a:ln>
          <a:effectLst/>
        </p:spPr>
        <p:txBody>
          <a:bodyPr>
            <a:spAutoFit/>
          </a:bodyPr>
          <a:lstStyle/>
          <a:p>
            <a:pPr>
              <a:spcBef>
                <a:spcPct val="50000"/>
              </a:spcBef>
            </a:pPr>
            <a:r>
              <a:rPr lang="en-US" sz="2400" b="1">
                <a:solidFill>
                  <a:srgbClr val="FF9900"/>
                </a:solidFill>
              </a:rPr>
              <a:t>Appearance</a:t>
            </a:r>
          </a:p>
          <a:p>
            <a:pPr>
              <a:spcBef>
                <a:spcPct val="50000"/>
              </a:spcBef>
            </a:pPr>
            <a:r>
              <a:rPr lang="en-US" sz="2400">
                <a:solidFill>
                  <a:srgbClr val="FFFF99"/>
                </a:solidFill>
              </a:rPr>
              <a:t>The way writers describe characters’ appearance—</a:t>
            </a:r>
            <a:br>
              <a:rPr lang="en-US" sz="2400">
                <a:solidFill>
                  <a:srgbClr val="FFFF99"/>
                </a:solidFill>
              </a:rPr>
            </a:br>
            <a:r>
              <a:rPr lang="en-US" sz="2400">
                <a:solidFill>
                  <a:srgbClr val="FFFF99"/>
                </a:solidFill>
              </a:rPr>
              <a:t>physical features, clothing, and general </a:t>
            </a:r>
            <a:br>
              <a:rPr lang="en-US" sz="2400">
                <a:solidFill>
                  <a:srgbClr val="FFFF99"/>
                </a:solidFill>
              </a:rPr>
            </a:br>
            <a:r>
              <a:rPr lang="en-US" sz="2400">
                <a:solidFill>
                  <a:srgbClr val="FFFF99"/>
                </a:solidFill>
              </a:rPr>
              <a:t>demeanor—provides insight into their </a:t>
            </a:r>
            <a:br>
              <a:rPr lang="en-US" sz="2400">
                <a:solidFill>
                  <a:srgbClr val="FFFF99"/>
                </a:solidFill>
              </a:rPr>
            </a:br>
            <a:r>
              <a:rPr lang="en-US" sz="2400">
                <a:solidFill>
                  <a:srgbClr val="FFFF99"/>
                </a:solidFill>
              </a:rPr>
              <a:t>personalities.  </a:t>
            </a:r>
          </a:p>
        </p:txBody>
      </p:sp>
      <p:sp>
        <p:nvSpPr>
          <p:cNvPr id="17424" name="Rectangle 16"/>
          <p:cNvSpPr>
            <a:spLocks noGrp="1" noChangeArrowheads="1"/>
          </p:cNvSpPr>
          <p:nvPr>
            <p:ph type="title"/>
          </p:nvPr>
        </p:nvSpPr>
        <p:spPr/>
        <p:txBody>
          <a:bodyPr/>
          <a:lstStyle/>
          <a:p>
            <a:r>
              <a:rPr lang="en-US">
                <a:solidFill>
                  <a:srgbClr val="FFFF99"/>
                </a:solidFill>
              </a:rPr>
              <a:t>Indirect Characterization</a:t>
            </a:r>
          </a:p>
        </p:txBody>
      </p:sp>
      <p:pic>
        <p:nvPicPr>
          <p:cNvPr id="17441" name="Picture 33"/>
          <p:cNvPicPr>
            <a:picLocks noChangeAspect="1" noChangeArrowheads="1"/>
          </p:cNvPicPr>
          <p:nvPr/>
        </p:nvPicPr>
        <p:blipFill>
          <a:blip r:embed="rId3"/>
          <a:srcRect/>
          <a:stretch>
            <a:fillRect/>
          </a:stretch>
        </p:blipFill>
        <p:spPr bwMode="auto">
          <a:xfrm>
            <a:off x="2895600" y="3200400"/>
            <a:ext cx="133350" cy="88900"/>
          </a:xfrm>
          <a:prstGeom prst="rect">
            <a:avLst/>
          </a:prstGeom>
          <a:noFill/>
        </p:spPr>
      </p:pic>
      <p:sp>
        <p:nvSpPr>
          <p:cNvPr id="17442" name="Text Box 34"/>
          <p:cNvSpPr txBox="1">
            <a:spLocks noChangeArrowheads="1"/>
          </p:cNvSpPr>
          <p:nvPr/>
        </p:nvSpPr>
        <p:spPr bwMode="auto">
          <a:xfrm>
            <a:off x="533400" y="3733800"/>
            <a:ext cx="6019800" cy="2011363"/>
          </a:xfrm>
          <a:prstGeom prst="rect">
            <a:avLst/>
          </a:prstGeom>
          <a:solidFill>
            <a:srgbClr val="FFFF99"/>
          </a:solidFill>
          <a:ln w="9525">
            <a:noFill/>
            <a:miter lim="800000"/>
            <a:headEnd/>
            <a:tailEnd/>
          </a:ln>
          <a:effectLst/>
        </p:spPr>
        <p:txBody>
          <a:bodyPr>
            <a:spAutoFit/>
          </a:bodyPr>
          <a:lstStyle/>
          <a:p>
            <a:pPr>
              <a:spcBef>
                <a:spcPct val="20000"/>
              </a:spcBef>
              <a:tabLst>
                <a:tab pos="457200" algn="l"/>
              </a:tabLst>
            </a:pPr>
            <a:r>
              <a:rPr lang="en-US" i="1">
                <a:solidFill>
                  <a:srgbClr val="003300"/>
                </a:solidFill>
              </a:rPr>
              <a:t>(After his twenty-year nap)</a:t>
            </a:r>
            <a:endParaRPr lang="en-US">
              <a:solidFill>
                <a:srgbClr val="003300"/>
              </a:solidFill>
            </a:endParaRPr>
          </a:p>
          <a:p>
            <a:pPr>
              <a:spcBef>
                <a:spcPct val="20000"/>
              </a:spcBef>
              <a:tabLst>
                <a:tab pos="457200" algn="l"/>
              </a:tabLst>
            </a:pPr>
            <a:r>
              <a:rPr lang="en-US" sz="2000">
                <a:solidFill>
                  <a:srgbClr val="003300"/>
                </a:solidFill>
              </a:rPr>
              <a:t>The appearance of Rip, with his long grizzled beard, his rusty fowling piece, his uncouth dress, . . . soon attracted the attention of the tavern politicians.</a:t>
            </a:r>
          </a:p>
          <a:p>
            <a:pPr algn="r">
              <a:spcBef>
                <a:spcPct val="20000"/>
              </a:spcBef>
              <a:tabLst>
                <a:tab pos="457200" algn="l"/>
              </a:tabLst>
            </a:pPr>
            <a:r>
              <a:rPr lang="en-US" sz="2000">
                <a:solidFill>
                  <a:srgbClr val="003300"/>
                </a:solidFill>
              </a:rPr>
              <a:t>	</a:t>
            </a:r>
            <a:r>
              <a:rPr lang="en-US" sz="1600">
                <a:solidFill>
                  <a:srgbClr val="003300"/>
                </a:solidFill>
              </a:rPr>
              <a:t>from “Rip Van Winkle” by Washington Irving</a:t>
            </a:r>
          </a:p>
        </p:txBody>
      </p:sp>
      <p:pic>
        <p:nvPicPr>
          <p:cNvPr id="17449" name="Picture 41" descr="c02ele108"/>
          <p:cNvPicPr>
            <a:picLocks noChangeAspect="1" noChangeArrowheads="1"/>
          </p:cNvPicPr>
          <p:nvPr/>
        </p:nvPicPr>
        <p:blipFill>
          <a:blip r:embed="rId4"/>
          <a:srcRect/>
          <a:stretch>
            <a:fillRect/>
          </a:stretch>
        </p:blipFill>
        <p:spPr bwMode="auto">
          <a:xfrm>
            <a:off x="6858000" y="3200400"/>
            <a:ext cx="1743075" cy="2543175"/>
          </a:xfrm>
          <a:prstGeom prst="rect">
            <a:avLst/>
          </a:prstGeom>
          <a:noFill/>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1" nodeType="clickEffect">
                                  <p:stCondLst>
                                    <p:cond delay="0"/>
                                  </p:stCondLst>
                                  <p:childTnLst>
                                    <p:set>
                                      <p:cBhvr>
                                        <p:cTn id="6" dur="1" fill="hold">
                                          <p:stCondLst>
                                            <p:cond delay="0"/>
                                          </p:stCondLst>
                                        </p:cTn>
                                        <p:tgtEl>
                                          <p:spTgt spid="17442"/>
                                        </p:tgtEl>
                                        <p:attrNameLst>
                                          <p:attrName>style.visibility</p:attrName>
                                        </p:attrNameLst>
                                      </p:cBhvr>
                                      <p:to>
                                        <p:strVal val="visible"/>
                                      </p:to>
                                    </p:set>
                                    <p:animEffect transition="in" filter="wipe(up)">
                                      <p:cBhvr>
                                        <p:cTn id="7" dur="500"/>
                                        <p:tgtEl>
                                          <p:spTgt spid="1744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7449"/>
                                        </p:tgtEl>
                                        <p:attrNameLst>
                                          <p:attrName>style.visibility</p:attrName>
                                        </p:attrNameLst>
                                      </p:cBhvr>
                                      <p:to>
                                        <p:strVal val="visible"/>
                                      </p:to>
                                    </p:set>
                                    <p:animEffect transition="in" filter="wipe(up)">
                                      <p:cBhvr>
                                        <p:cTn id="11" dur="500"/>
                                        <p:tgtEl>
                                          <p:spTgt spid="174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42"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Text Box 3"/>
          <p:cNvSpPr txBox="1">
            <a:spLocks noChangeArrowheads="1"/>
          </p:cNvSpPr>
          <p:nvPr/>
        </p:nvSpPr>
        <p:spPr bwMode="auto">
          <a:xfrm>
            <a:off x="533400" y="1370013"/>
            <a:ext cx="8077200" cy="1735137"/>
          </a:xfrm>
          <a:prstGeom prst="rect">
            <a:avLst/>
          </a:prstGeom>
          <a:noFill/>
          <a:ln w="9525">
            <a:noFill/>
            <a:miter lim="800000"/>
            <a:headEnd/>
            <a:tailEnd/>
          </a:ln>
          <a:effectLst/>
        </p:spPr>
        <p:txBody>
          <a:bodyPr>
            <a:spAutoFit/>
          </a:bodyPr>
          <a:lstStyle/>
          <a:p>
            <a:pPr>
              <a:spcBef>
                <a:spcPct val="50000"/>
              </a:spcBef>
              <a:tabLst>
                <a:tab pos="4114800" algn="l"/>
              </a:tabLst>
            </a:pPr>
            <a:r>
              <a:rPr lang="en-US" sz="2400" b="1">
                <a:solidFill>
                  <a:srgbClr val="FF9900"/>
                </a:solidFill>
              </a:rPr>
              <a:t>Dialogue</a:t>
            </a:r>
          </a:p>
          <a:p>
            <a:pPr>
              <a:spcBef>
                <a:spcPct val="50000"/>
              </a:spcBef>
              <a:tabLst>
                <a:tab pos="4114800" algn="l"/>
              </a:tabLst>
            </a:pPr>
            <a:r>
              <a:rPr lang="en-US" sz="2400">
                <a:solidFill>
                  <a:srgbClr val="FFFF99"/>
                </a:solidFill>
              </a:rPr>
              <a:t>Dialogue can reveal a lot about characters. Pay attention not only to </a:t>
            </a:r>
            <a:r>
              <a:rPr lang="en-US" sz="2400" b="1">
                <a:solidFill>
                  <a:srgbClr val="FFFF99"/>
                </a:solidFill>
              </a:rPr>
              <a:t>what</a:t>
            </a:r>
            <a:r>
              <a:rPr lang="en-US" sz="2400">
                <a:solidFill>
                  <a:srgbClr val="FFFF99"/>
                </a:solidFill>
              </a:rPr>
              <a:t> characters say but also </a:t>
            </a:r>
            <a:r>
              <a:rPr lang="en-US" sz="2400" b="1">
                <a:solidFill>
                  <a:srgbClr val="FFFF99"/>
                </a:solidFill>
              </a:rPr>
              <a:t>how</a:t>
            </a:r>
            <a:r>
              <a:rPr lang="en-US" sz="2400">
                <a:solidFill>
                  <a:srgbClr val="FFFF99"/>
                </a:solidFill>
              </a:rPr>
              <a:t> they say it. </a:t>
            </a:r>
          </a:p>
        </p:txBody>
      </p:sp>
      <p:sp>
        <p:nvSpPr>
          <p:cNvPr id="19473" name="Rectangle 17"/>
          <p:cNvSpPr>
            <a:spLocks noGrp="1" noChangeArrowheads="1"/>
          </p:cNvSpPr>
          <p:nvPr>
            <p:ph type="title"/>
          </p:nvPr>
        </p:nvSpPr>
        <p:spPr/>
        <p:txBody>
          <a:bodyPr/>
          <a:lstStyle/>
          <a:p>
            <a:r>
              <a:rPr lang="en-US">
                <a:solidFill>
                  <a:srgbClr val="FFFF99"/>
                </a:solidFill>
              </a:rPr>
              <a:t>Indirect Characterization</a:t>
            </a:r>
          </a:p>
        </p:txBody>
      </p:sp>
      <p:pic>
        <p:nvPicPr>
          <p:cNvPr id="19483" name="Picture 27"/>
          <p:cNvPicPr>
            <a:picLocks noChangeAspect="1" noChangeArrowheads="1"/>
          </p:cNvPicPr>
          <p:nvPr/>
        </p:nvPicPr>
        <p:blipFill>
          <a:blip r:embed="rId2"/>
          <a:srcRect/>
          <a:stretch>
            <a:fillRect/>
          </a:stretch>
        </p:blipFill>
        <p:spPr bwMode="auto">
          <a:xfrm>
            <a:off x="3352800" y="2895600"/>
            <a:ext cx="133350" cy="88900"/>
          </a:xfrm>
          <a:prstGeom prst="rect">
            <a:avLst/>
          </a:prstGeom>
          <a:noFill/>
        </p:spPr>
      </p:pic>
      <p:sp>
        <p:nvSpPr>
          <p:cNvPr id="19484" name="Text Box 28"/>
          <p:cNvSpPr txBox="1">
            <a:spLocks noChangeArrowheads="1"/>
          </p:cNvSpPr>
          <p:nvPr/>
        </p:nvSpPr>
        <p:spPr bwMode="auto">
          <a:xfrm>
            <a:off x="533400" y="3214688"/>
            <a:ext cx="8077200" cy="2620962"/>
          </a:xfrm>
          <a:prstGeom prst="rect">
            <a:avLst/>
          </a:prstGeom>
          <a:solidFill>
            <a:srgbClr val="FFFF99"/>
          </a:solidFill>
          <a:ln w="9525">
            <a:noFill/>
            <a:miter lim="800000"/>
            <a:headEnd/>
            <a:tailEnd/>
          </a:ln>
          <a:effectLst/>
        </p:spPr>
        <p:txBody>
          <a:bodyPr>
            <a:spAutoFit/>
          </a:bodyPr>
          <a:lstStyle/>
          <a:p>
            <a:pPr>
              <a:spcBef>
                <a:spcPct val="20000"/>
              </a:spcBef>
              <a:tabLst>
                <a:tab pos="457200" algn="l"/>
              </a:tabLst>
            </a:pPr>
            <a:r>
              <a:rPr lang="en-US" i="1">
                <a:solidFill>
                  <a:srgbClr val="003300"/>
                </a:solidFill>
              </a:rPr>
              <a:t>(Entering the village after his twenty-year nap)</a:t>
            </a:r>
          </a:p>
          <a:p>
            <a:pPr>
              <a:spcBef>
                <a:spcPct val="20000"/>
              </a:spcBef>
              <a:tabLst>
                <a:tab pos="457200" algn="l"/>
              </a:tabLst>
            </a:pPr>
            <a:r>
              <a:rPr lang="en-US" sz="2000">
                <a:solidFill>
                  <a:srgbClr val="003300"/>
                </a:solidFill>
              </a:rPr>
              <a:t>“God knows,” exclaimed [Rip] . . ., “I’m not myself.—I’m somebody else—that’s me yonder—no—that’s somebody else got into my shoes—I was myself last night; but I fell asleep on the mountain—and they’ve changed my gun—and everything’s changed—and I’m changed—and I can’t tell what’s my name, or who I am!”</a:t>
            </a:r>
          </a:p>
          <a:p>
            <a:pPr algn="r">
              <a:spcBef>
                <a:spcPct val="20000"/>
              </a:spcBef>
              <a:tabLst>
                <a:tab pos="457200" algn="l"/>
              </a:tabLst>
            </a:pPr>
            <a:r>
              <a:rPr lang="en-US" sz="2000">
                <a:solidFill>
                  <a:srgbClr val="003300"/>
                </a:solidFill>
              </a:rPr>
              <a:t>	</a:t>
            </a:r>
            <a:r>
              <a:rPr lang="en-US" sz="1600">
                <a:solidFill>
                  <a:srgbClr val="003300"/>
                </a:solidFill>
              </a:rPr>
              <a:t>from “Rip Van Winkle” by Washington Irving</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9484"/>
                                        </p:tgtEl>
                                        <p:attrNameLst>
                                          <p:attrName>style.visibility</p:attrName>
                                        </p:attrNameLst>
                                      </p:cBhvr>
                                      <p:to>
                                        <p:strVal val="visible"/>
                                      </p:to>
                                    </p:set>
                                    <p:animEffect transition="in" filter="wipe(up)">
                                      <p:cBhvr>
                                        <p:cTn id="7" dur="500"/>
                                        <p:tgtEl>
                                          <p:spTgt spid="194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8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Text Box 3"/>
          <p:cNvSpPr txBox="1">
            <a:spLocks noChangeArrowheads="1"/>
          </p:cNvSpPr>
          <p:nvPr/>
        </p:nvSpPr>
        <p:spPr bwMode="auto">
          <a:xfrm>
            <a:off x="533400" y="1370013"/>
            <a:ext cx="8077200" cy="1370012"/>
          </a:xfrm>
          <a:prstGeom prst="rect">
            <a:avLst/>
          </a:prstGeom>
          <a:noFill/>
          <a:ln w="9525">
            <a:noFill/>
            <a:miter lim="800000"/>
            <a:headEnd/>
            <a:tailEnd/>
          </a:ln>
          <a:effectLst/>
        </p:spPr>
        <p:txBody>
          <a:bodyPr>
            <a:spAutoFit/>
          </a:bodyPr>
          <a:lstStyle/>
          <a:p>
            <a:pPr>
              <a:spcBef>
                <a:spcPct val="50000"/>
              </a:spcBef>
              <a:tabLst>
                <a:tab pos="4800600" algn="l"/>
              </a:tabLst>
            </a:pPr>
            <a:r>
              <a:rPr lang="en-US" sz="2400" b="1">
                <a:solidFill>
                  <a:srgbClr val="FF9900"/>
                </a:solidFill>
              </a:rPr>
              <a:t>Private Thoughts</a:t>
            </a:r>
          </a:p>
          <a:p>
            <a:pPr>
              <a:spcBef>
                <a:spcPct val="50000"/>
              </a:spcBef>
              <a:tabLst>
                <a:tab pos="4800600" algn="l"/>
              </a:tabLst>
            </a:pPr>
            <a:r>
              <a:rPr lang="en-US" sz="2400">
                <a:solidFill>
                  <a:srgbClr val="FFFF99"/>
                </a:solidFill>
              </a:rPr>
              <a:t>Characters’ private thoughts can reveal what they think, feel, want, or fear. </a:t>
            </a:r>
          </a:p>
        </p:txBody>
      </p:sp>
      <p:sp>
        <p:nvSpPr>
          <p:cNvPr id="20498" name="Rectangle 18"/>
          <p:cNvSpPr>
            <a:spLocks noGrp="1" noChangeArrowheads="1"/>
          </p:cNvSpPr>
          <p:nvPr>
            <p:ph type="title"/>
          </p:nvPr>
        </p:nvSpPr>
        <p:spPr/>
        <p:txBody>
          <a:bodyPr/>
          <a:lstStyle/>
          <a:p>
            <a:r>
              <a:rPr lang="en-US">
                <a:solidFill>
                  <a:srgbClr val="FFFF99"/>
                </a:solidFill>
              </a:rPr>
              <a:t>Indirect Characterization</a:t>
            </a:r>
          </a:p>
        </p:txBody>
      </p:sp>
      <p:pic>
        <p:nvPicPr>
          <p:cNvPr id="20501" name="Picture 21"/>
          <p:cNvPicPr>
            <a:picLocks noChangeAspect="1" noChangeArrowheads="1"/>
          </p:cNvPicPr>
          <p:nvPr/>
        </p:nvPicPr>
        <p:blipFill>
          <a:blip r:embed="rId3"/>
          <a:srcRect/>
          <a:stretch>
            <a:fillRect/>
          </a:stretch>
        </p:blipFill>
        <p:spPr bwMode="auto">
          <a:xfrm>
            <a:off x="4743450" y="2514600"/>
            <a:ext cx="133350" cy="88900"/>
          </a:xfrm>
          <a:prstGeom prst="rect">
            <a:avLst/>
          </a:prstGeom>
          <a:noFill/>
        </p:spPr>
      </p:pic>
      <p:sp>
        <p:nvSpPr>
          <p:cNvPr id="20503" name="Text Box 23"/>
          <p:cNvSpPr txBox="1">
            <a:spLocks noChangeArrowheads="1"/>
          </p:cNvSpPr>
          <p:nvPr/>
        </p:nvSpPr>
        <p:spPr bwMode="auto">
          <a:xfrm>
            <a:off x="533400" y="2863850"/>
            <a:ext cx="6096000" cy="3003550"/>
          </a:xfrm>
          <a:prstGeom prst="rect">
            <a:avLst/>
          </a:prstGeom>
          <a:solidFill>
            <a:srgbClr val="FFFF99"/>
          </a:solidFill>
          <a:ln w="9525">
            <a:noFill/>
            <a:miter lim="800000"/>
            <a:headEnd/>
            <a:tailEnd/>
          </a:ln>
          <a:effectLst/>
        </p:spPr>
        <p:txBody>
          <a:bodyPr>
            <a:spAutoFit/>
          </a:bodyPr>
          <a:lstStyle/>
          <a:p>
            <a:pPr>
              <a:spcBef>
                <a:spcPct val="50000"/>
              </a:spcBef>
              <a:tabLst>
                <a:tab pos="457200" algn="l"/>
              </a:tabLst>
            </a:pPr>
            <a:r>
              <a:rPr lang="en-US" i="1">
                <a:solidFill>
                  <a:srgbClr val="003300"/>
                </a:solidFill>
              </a:rPr>
              <a:t>(Rip learns that friends have passed away in his absence) 	</a:t>
            </a:r>
          </a:p>
          <a:p>
            <a:pPr>
              <a:spcBef>
                <a:spcPct val="50000"/>
              </a:spcBef>
              <a:tabLst>
                <a:tab pos="457200" algn="l"/>
              </a:tabLst>
            </a:pPr>
            <a:r>
              <a:rPr lang="en-US" sz="2000">
                <a:solidFill>
                  <a:srgbClr val="003300"/>
                </a:solidFill>
              </a:rPr>
              <a:t>Rip’s heart died away, at hearing of these sad changes in his home and his friends, and finding himself thus alone in the world . . . he had no courage to ask after any more friends, but cried out in despair, “Does nobody here know Rip Van Winkle?”</a:t>
            </a:r>
          </a:p>
          <a:p>
            <a:pPr algn="r">
              <a:spcBef>
                <a:spcPct val="25000"/>
              </a:spcBef>
              <a:tabLst>
                <a:tab pos="457200" algn="l"/>
              </a:tabLst>
            </a:pPr>
            <a:r>
              <a:rPr lang="en-US" sz="2000">
                <a:solidFill>
                  <a:srgbClr val="003300"/>
                </a:solidFill>
              </a:rPr>
              <a:t>	</a:t>
            </a:r>
            <a:r>
              <a:rPr lang="en-US" sz="1600">
                <a:solidFill>
                  <a:srgbClr val="003300"/>
                </a:solidFill>
              </a:rPr>
              <a:t>from “Rip Van Winkle” by Washington Irving</a:t>
            </a:r>
          </a:p>
        </p:txBody>
      </p:sp>
      <p:pic>
        <p:nvPicPr>
          <p:cNvPr id="20516" name="Picture 36" descr="rip"/>
          <p:cNvPicPr>
            <a:picLocks noChangeAspect="1" noChangeArrowheads="1"/>
          </p:cNvPicPr>
          <p:nvPr/>
        </p:nvPicPr>
        <p:blipFill>
          <a:blip r:embed="rId4"/>
          <a:srcRect/>
          <a:stretch>
            <a:fillRect/>
          </a:stretch>
        </p:blipFill>
        <p:spPr bwMode="auto">
          <a:xfrm>
            <a:off x="6708775" y="3363913"/>
            <a:ext cx="1828800" cy="1716087"/>
          </a:xfrm>
          <a:prstGeom prst="rect">
            <a:avLst/>
          </a:prstGeom>
          <a:noFill/>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0503"/>
                                        </p:tgtEl>
                                        <p:attrNameLst>
                                          <p:attrName>style.visibility</p:attrName>
                                        </p:attrNameLst>
                                      </p:cBhvr>
                                      <p:to>
                                        <p:strVal val="visible"/>
                                      </p:to>
                                    </p:set>
                                    <p:animEffect transition="in" filter="wipe(up)">
                                      <p:cBhvr>
                                        <p:cTn id="7" dur="500"/>
                                        <p:tgtEl>
                                          <p:spTgt spid="2050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0516"/>
                                        </p:tgtEl>
                                        <p:attrNameLst>
                                          <p:attrName>style.visibility</p:attrName>
                                        </p:attrNameLst>
                                      </p:cBhvr>
                                      <p:to>
                                        <p:strVal val="visible"/>
                                      </p:to>
                                    </p:set>
                                    <p:animEffect transition="in" filter="wipe(up)">
                                      <p:cBhvr>
                                        <p:cTn id="11" dur="500"/>
                                        <p:tgtEl>
                                          <p:spTgt spid="205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ext Box 2"/>
          <p:cNvSpPr txBox="1">
            <a:spLocks noChangeArrowheads="1"/>
          </p:cNvSpPr>
          <p:nvPr/>
        </p:nvSpPr>
        <p:spPr bwMode="auto">
          <a:xfrm>
            <a:off x="533400" y="1370013"/>
            <a:ext cx="8077200" cy="1370012"/>
          </a:xfrm>
          <a:prstGeom prst="rect">
            <a:avLst/>
          </a:prstGeom>
          <a:noFill/>
          <a:ln w="9525">
            <a:noFill/>
            <a:miter lim="800000"/>
            <a:headEnd/>
            <a:tailEnd/>
          </a:ln>
          <a:effectLst/>
        </p:spPr>
        <p:txBody>
          <a:bodyPr>
            <a:spAutoFit/>
          </a:bodyPr>
          <a:lstStyle/>
          <a:p>
            <a:pPr>
              <a:spcBef>
                <a:spcPct val="50000"/>
              </a:spcBef>
              <a:tabLst>
                <a:tab pos="4800600" algn="l"/>
              </a:tabLst>
            </a:pPr>
            <a:r>
              <a:rPr lang="en-US" sz="2400" b="1">
                <a:solidFill>
                  <a:srgbClr val="FF9900"/>
                </a:solidFill>
              </a:rPr>
              <a:t>Actions</a:t>
            </a:r>
          </a:p>
          <a:p>
            <a:pPr>
              <a:spcBef>
                <a:spcPct val="50000"/>
              </a:spcBef>
              <a:tabLst>
                <a:tab pos="4800600" algn="l"/>
              </a:tabLst>
            </a:pPr>
            <a:r>
              <a:rPr lang="en-US" sz="2400">
                <a:solidFill>
                  <a:srgbClr val="FFFF99"/>
                </a:solidFill>
              </a:rPr>
              <a:t>Characters’ actions—what they do and how they do it—tell a great deal about them. </a:t>
            </a:r>
          </a:p>
        </p:txBody>
      </p:sp>
      <p:sp>
        <p:nvSpPr>
          <p:cNvPr id="70660" name="Rectangle 4"/>
          <p:cNvSpPr>
            <a:spLocks noGrp="1" noChangeArrowheads="1"/>
          </p:cNvSpPr>
          <p:nvPr>
            <p:ph type="title"/>
          </p:nvPr>
        </p:nvSpPr>
        <p:spPr/>
        <p:txBody>
          <a:bodyPr/>
          <a:lstStyle/>
          <a:p>
            <a:r>
              <a:rPr lang="en-US">
                <a:solidFill>
                  <a:srgbClr val="FFFF99"/>
                </a:solidFill>
              </a:rPr>
              <a:t>Indirect Characterization</a:t>
            </a:r>
          </a:p>
        </p:txBody>
      </p:sp>
      <p:pic>
        <p:nvPicPr>
          <p:cNvPr id="70665" name="Picture 9"/>
          <p:cNvPicPr>
            <a:picLocks noChangeAspect="1" noChangeArrowheads="1"/>
          </p:cNvPicPr>
          <p:nvPr/>
        </p:nvPicPr>
        <p:blipFill>
          <a:blip r:embed="rId3"/>
          <a:srcRect/>
          <a:stretch>
            <a:fillRect/>
          </a:stretch>
        </p:blipFill>
        <p:spPr bwMode="auto">
          <a:xfrm>
            <a:off x="6248400" y="2514600"/>
            <a:ext cx="133350" cy="88900"/>
          </a:xfrm>
          <a:prstGeom prst="rect">
            <a:avLst/>
          </a:prstGeom>
          <a:noFill/>
        </p:spPr>
      </p:pic>
      <p:sp>
        <p:nvSpPr>
          <p:cNvPr id="70668" name="Text Box 12"/>
          <p:cNvSpPr txBox="1">
            <a:spLocks noChangeArrowheads="1"/>
          </p:cNvSpPr>
          <p:nvPr/>
        </p:nvSpPr>
        <p:spPr bwMode="auto">
          <a:xfrm>
            <a:off x="3276600" y="3268663"/>
            <a:ext cx="5334000" cy="1692275"/>
          </a:xfrm>
          <a:prstGeom prst="rect">
            <a:avLst/>
          </a:prstGeom>
          <a:solidFill>
            <a:srgbClr val="FFFF99"/>
          </a:solidFill>
          <a:ln w="9525">
            <a:noFill/>
            <a:miter lim="800000"/>
            <a:headEnd/>
            <a:tailEnd/>
          </a:ln>
          <a:effectLst/>
        </p:spPr>
        <p:txBody>
          <a:bodyPr>
            <a:spAutoFit/>
          </a:bodyPr>
          <a:lstStyle/>
          <a:p>
            <a:pPr>
              <a:spcBef>
                <a:spcPct val="50000"/>
              </a:spcBef>
              <a:tabLst>
                <a:tab pos="457200" algn="l"/>
              </a:tabLst>
            </a:pPr>
            <a:r>
              <a:rPr lang="en-US" sz="2000">
                <a:solidFill>
                  <a:srgbClr val="003300"/>
                </a:solidFill>
              </a:rPr>
              <a:t>He assisted at their sports, made their playthings, taught them to fly kites and shoot marbles, and told them long stories. . . . </a:t>
            </a:r>
          </a:p>
          <a:p>
            <a:pPr>
              <a:spcBef>
                <a:spcPct val="25000"/>
              </a:spcBef>
              <a:tabLst>
                <a:tab pos="457200" algn="l"/>
              </a:tabLst>
            </a:pPr>
            <a:r>
              <a:rPr lang="en-US" sz="2000">
                <a:solidFill>
                  <a:srgbClr val="003300"/>
                </a:solidFill>
              </a:rPr>
              <a:t>	</a:t>
            </a:r>
            <a:r>
              <a:rPr lang="en-US" sz="1600">
                <a:solidFill>
                  <a:srgbClr val="003300"/>
                </a:solidFill>
              </a:rPr>
              <a:t>from “Rip Van Winkle” by Washington Irving</a:t>
            </a:r>
          </a:p>
        </p:txBody>
      </p:sp>
      <p:pic>
        <p:nvPicPr>
          <p:cNvPr id="70679" name="Picture 23" descr="c02ele110"/>
          <p:cNvPicPr>
            <a:picLocks noChangeAspect="1" noChangeArrowheads="1"/>
          </p:cNvPicPr>
          <p:nvPr/>
        </p:nvPicPr>
        <p:blipFill>
          <a:blip r:embed="rId4"/>
          <a:srcRect/>
          <a:stretch>
            <a:fillRect/>
          </a:stretch>
        </p:blipFill>
        <p:spPr bwMode="auto">
          <a:xfrm>
            <a:off x="528638" y="3244850"/>
            <a:ext cx="2543175" cy="1743075"/>
          </a:xfrm>
          <a:prstGeom prst="rect">
            <a:avLst/>
          </a:prstGeom>
          <a:noFill/>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70679"/>
                                        </p:tgtEl>
                                        <p:attrNameLst>
                                          <p:attrName>style.visibility</p:attrName>
                                        </p:attrNameLst>
                                      </p:cBhvr>
                                      <p:to>
                                        <p:strVal val="visible"/>
                                      </p:to>
                                    </p:set>
                                    <p:animEffect transition="in" filter="wipe(up)">
                                      <p:cBhvr>
                                        <p:cTn id="7" dur="500"/>
                                        <p:tgtEl>
                                          <p:spTgt spid="7067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0668"/>
                                        </p:tgtEl>
                                        <p:attrNameLst>
                                          <p:attrName>style.visibility</p:attrName>
                                        </p:attrNameLst>
                                      </p:cBhvr>
                                      <p:to>
                                        <p:strVal val="visible"/>
                                      </p:to>
                                    </p:set>
                                    <p:animEffect transition="in" filter="wipe(up)">
                                      <p:cBhvr>
                                        <p:cTn id="11" dur="500"/>
                                        <p:tgtEl>
                                          <p:spTgt spid="706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68" grpId="0" animBg="1"/>
    </p:bldLst>
  </p:timing>
</p:sld>
</file>

<file path=ppt/theme/theme1.xml><?xml version="1.0" encoding="utf-8"?>
<a:theme xmlns:a="http://schemas.openxmlformats.org/drawingml/2006/main" name="Default Design">
  <a:themeElements>
    <a:clrScheme name="Default Design 14">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FFFF99"/>
      </a:hlink>
      <a:folHlink>
        <a:srgbClr val="CC99FF"/>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FFFF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FFFF99"/>
        </a:hlink>
        <a:folHlink>
          <a:srgbClr val="CC99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2649</TotalTime>
  <Words>739</Words>
  <Application>Microsoft PowerPoint</Application>
  <PresentationFormat>On-screen Show (4:3)</PresentationFormat>
  <Paragraphs>116</Paragraphs>
  <Slides>18</Slides>
  <Notes>16</Notes>
  <HiddenSlides>1</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18</vt:i4>
      </vt:variant>
    </vt:vector>
  </HeadingPairs>
  <TitlesOfParts>
    <vt:vector size="20" baseType="lpstr">
      <vt:lpstr>Verdana</vt:lpstr>
      <vt:lpstr>Default Design</vt:lpstr>
      <vt:lpstr>Characters</vt:lpstr>
      <vt:lpstr>What Characters Tell Us</vt:lpstr>
      <vt:lpstr>What Characters Tell Us</vt:lpstr>
      <vt:lpstr>Direct Characterization</vt:lpstr>
      <vt:lpstr>Indirect Characterization</vt:lpstr>
      <vt:lpstr>Indirect Characterization</vt:lpstr>
      <vt:lpstr>Indirect Characterization</vt:lpstr>
      <vt:lpstr>Indirect Characterization</vt:lpstr>
      <vt:lpstr>Indirect Characterization</vt:lpstr>
      <vt:lpstr>Indirect Characterization</vt:lpstr>
      <vt:lpstr>Indirect Characterization</vt:lpstr>
      <vt:lpstr>Indirect Characterization</vt:lpstr>
      <vt:lpstr>Dramatic Monologue and Soliloquy</vt:lpstr>
      <vt:lpstr>Flat, Round, and Stock Characters</vt:lpstr>
      <vt:lpstr>Flat, Round, and Stock Characters</vt:lpstr>
      <vt:lpstr>Flat, Round, and Stock Characters</vt:lpstr>
      <vt:lpstr>Practice</vt:lpstr>
      <vt:lpstr>The End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Elements of Literature: Character</dc:title>
  <dc:creator>Amber</dc:creator>
  <cp:lastModifiedBy>Dan Olsen</cp:lastModifiedBy>
  <cp:revision>99</cp:revision>
  <cp:lastPrinted>2004-11-19T20:17:12Z</cp:lastPrinted>
  <dcterms:created xsi:type="dcterms:W3CDTF">2004-10-26T13:31:09Z</dcterms:created>
  <dcterms:modified xsi:type="dcterms:W3CDTF">2011-09-11T23:54:41Z</dcterms:modified>
</cp:coreProperties>
</file>